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456" r:id="rId3"/>
    <p:sldId id="408" r:id="rId4"/>
    <p:sldId id="455" r:id="rId5"/>
    <p:sldId id="434" r:id="rId6"/>
    <p:sldId id="458" r:id="rId7"/>
    <p:sldId id="414" r:id="rId8"/>
    <p:sldId id="433" r:id="rId9"/>
    <p:sldId id="449" r:id="rId10"/>
    <p:sldId id="450" r:id="rId11"/>
    <p:sldId id="421" r:id="rId12"/>
    <p:sldId id="423" r:id="rId13"/>
    <p:sldId id="446" r:id="rId14"/>
    <p:sldId id="454" r:id="rId15"/>
    <p:sldId id="413" r:id="rId16"/>
    <p:sldId id="410" r:id="rId17"/>
    <p:sldId id="411" r:id="rId18"/>
    <p:sldId id="412" r:id="rId19"/>
    <p:sldId id="438" r:id="rId20"/>
    <p:sldId id="409" r:id="rId21"/>
    <p:sldId id="459" r:id="rId22"/>
    <p:sldId id="460" r:id="rId23"/>
    <p:sldId id="445" r:id="rId24"/>
    <p:sldId id="461" r:id="rId25"/>
    <p:sldId id="463" r:id="rId26"/>
    <p:sldId id="447" r:id="rId27"/>
    <p:sldId id="453" r:id="rId28"/>
    <p:sldId id="415" r:id="rId29"/>
    <p:sldId id="416" r:id="rId30"/>
    <p:sldId id="417" r:id="rId31"/>
    <p:sldId id="419" r:id="rId32"/>
    <p:sldId id="418" r:id="rId33"/>
    <p:sldId id="448" r:id="rId34"/>
    <p:sldId id="420" r:id="rId35"/>
    <p:sldId id="437" r:id="rId36"/>
    <p:sldId id="452" r:id="rId37"/>
    <p:sldId id="430" r:id="rId38"/>
    <p:sldId id="432" r:id="rId39"/>
    <p:sldId id="429" r:id="rId40"/>
    <p:sldId id="431" r:id="rId41"/>
    <p:sldId id="428" r:id="rId42"/>
    <p:sldId id="457" r:id="rId43"/>
    <p:sldId id="462" r:id="rId44"/>
    <p:sldId id="435" r:id="rId45"/>
    <p:sldId id="451" r:id="rId46"/>
    <p:sldId id="348" r:id="rId47"/>
    <p:sldId id="439" r:id="rId48"/>
    <p:sldId id="440" r:id="rId49"/>
    <p:sldId id="442" r:id="rId50"/>
    <p:sldId id="443" r:id="rId51"/>
    <p:sldId id="444" r:id="rId52"/>
    <p:sldId id="271" r:id="rId53"/>
    <p:sldId id="436" r:id="rId54"/>
  </p:sldIdLst>
  <p:sldSz cx="9144000" cy="6858000" type="screen4x3"/>
  <p:notesSz cx="6858000" cy="96377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80204" autoAdjust="0"/>
  </p:normalViewPr>
  <p:slideViewPr>
    <p:cSldViewPr snapToGrid="0">
      <p:cViewPr varScale="1">
        <p:scale>
          <a:sx n="79" d="100"/>
          <a:sy n="79" d="100"/>
        </p:scale>
        <p:origin x="2286" y="90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-632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3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A16E63C-F4DB-DD09-6EE9-FF0E9C6967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GB" altLang="hu-HU"/>
              <a:t>COMEX-2012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CD9EFF5-C1BB-C4E3-4DD7-CC0096ACE9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en-GB" altLang="hu-HU"/>
              <a:t>2012.09.20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2EC263EB-B942-972B-8CA6-B6ADE6A0F44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3525"/>
            <a:ext cx="2971800" cy="48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GB" altLang="hu-HU"/>
              <a:t>SCENARIO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5B51F2D-1623-E6E9-970F-9D1B1A324E9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53525"/>
            <a:ext cx="2971800" cy="48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320253-1590-4532-B2C5-135D4387BF59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4F83F02-D6B3-6A04-2980-5BD35AE738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GB" altLang="hu-HU"/>
              <a:t>COMEX-2012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C107C3A-C934-7A99-D7AE-C1E8DED575D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en-GB" altLang="hu-HU"/>
              <a:t>2012.09.20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071BE46-B9C9-8849-931C-FCEADF3D998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9175" y="722313"/>
            <a:ext cx="4819650" cy="3614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972EF6A-F109-2EBD-B65C-A0E22056D9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78350"/>
            <a:ext cx="5486400" cy="4337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noProof="0"/>
              <a:t>Mintaszöveg szerkesztése</a:t>
            </a:r>
          </a:p>
          <a:p>
            <a:pPr lvl="1"/>
            <a:r>
              <a:rPr lang="en-GB" altLang="hu-HU" noProof="0"/>
              <a:t>Második szint</a:t>
            </a:r>
          </a:p>
          <a:p>
            <a:pPr lvl="2"/>
            <a:r>
              <a:rPr lang="en-GB" altLang="hu-HU" noProof="0"/>
              <a:t>Harmadik szint</a:t>
            </a:r>
          </a:p>
          <a:p>
            <a:pPr lvl="3"/>
            <a:r>
              <a:rPr lang="en-GB" altLang="hu-HU" noProof="0"/>
              <a:t>Negyedik szint</a:t>
            </a:r>
          </a:p>
          <a:p>
            <a:pPr lvl="4"/>
            <a:r>
              <a:rPr lang="en-GB" altLang="hu-HU" noProof="0"/>
              <a:t>Ötödik szint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A7C58C2-3170-299A-FACC-E811FE94E2A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3525"/>
            <a:ext cx="2971800" cy="48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GB" altLang="hu-HU"/>
              <a:t>SCENARIO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4112478-29B7-4090-22A1-21171CC27B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53525"/>
            <a:ext cx="2971800" cy="48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3A7B62-C1AB-4CA0-9A32-0FEED94D95BC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3%2FPhysRevX.13.041052" TargetMode="External"/><Relationship Id="rId13" Type="http://schemas.openxmlformats.org/officeDocument/2006/relationships/hyperlink" Target="https://en.wikipedia.org/wiki/Trapped-ion_quantum_computer#cite_ref-:1_3-2" TargetMode="External"/><Relationship Id="rId18" Type="http://schemas.openxmlformats.org/officeDocument/2006/relationships/hyperlink" Target="https://www2.physics.ox.ac.uk/research/ion-trap-quantum-computing-group/intro-to-ion-trap-qc" TargetMode="External"/><Relationship Id="rId3" Type="http://schemas.openxmlformats.org/officeDocument/2006/relationships/hyperlink" Target="https://en.wikipedia.org/wiki/Trapped-ion_quantum_computer" TargetMode="External"/><Relationship Id="rId7" Type="http://schemas.openxmlformats.org/officeDocument/2006/relationships/hyperlink" Target="https://en.wikipedia.org/wiki/Doi_(identifier)" TargetMode="External"/><Relationship Id="rId12" Type="http://schemas.openxmlformats.org/officeDocument/2006/relationships/hyperlink" Target="https://en.wikipedia.org/wiki/Trapped-ion_quantum_computer#cite_ref-:1_3-1" TargetMode="External"/><Relationship Id="rId17" Type="http://schemas.openxmlformats.org/officeDocument/2006/relationships/hyperlink" Target="https://www.worldcat.org/issn/0031-9007" TargetMode="External"/><Relationship Id="rId2" Type="http://schemas.openxmlformats.org/officeDocument/2006/relationships/slide" Target="../slides/slide10.xml"/><Relationship Id="rId16" Type="http://schemas.openxmlformats.org/officeDocument/2006/relationships/hyperlink" Target="https://doi.org/10.1103%2Fphysrevlett.74.4091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rxiv.org/abs/2305.03828" TargetMode="External"/><Relationship Id="rId11" Type="http://schemas.openxmlformats.org/officeDocument/2006/relationships/hyperlink" Target="https://en.wikipedia.org/wiki/Trapped-ion_quantum_computer#cite_ref-:1_3-0" TargetMode="External"/><Relationship Id="rId5" Type="http://schemas.openxmlformats.org/officeDocument/2006/relationships/hyperlink" Target="https://en.wikipedia.org/wiki/ArXiv_(identifier)" TargetMode="External"/><Relationship Id="rId15" Type="http://schemas.openxmlformats.org/officeDocument/2006/relationships/hyperlink" Target="https://ui.adsabs.harvard.edu/abs/1995PhRvL..74.4091C" TargetMode="External"/><Relationship Id="rId10" Type="http://schemas.openxmlformats.org/officeDocument/2006/relationships/hyperlink" Target="https://www.worldcat.org/issn/2160-3308" TargetMode="External"/><Relationship Id="rId19" Type="http://schemas.openxmlformats.org/officeDocument/2006/relationships/hyperlink" Target="https://web.archive.org/web/20181112204448/https:/www2.physics.ox.ac.uk/research/ion-trap-quantum-computing-group/intro-to-ion-trap-qc" TargetMode="External"/><Relationship Id="rId4" Type="http://schemas.openxmlformats.org/officeDocument/2006/relationships/hyperlink" Target="https://link.aps.org/doi/10.1103/PhysRevX.13.041052" TargetMode="External"/><Relationship Id="rId9" Type="http://schemas.openxmlformats.org/officeDocument/2006/relationships/hyperlink" Target="https://en.wikipedia.org/wiki/ISSN_(identifier)" TargetMode="External"/><Relationship Id="rId14" Type="http://schemas.openxmlformats.org/officeDocument/2006/relationships/hyperlink" Target="https://en.wikipedia.org/wiki/Bibcode_(identifier)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rner_Heisenberg" TargetMode="External"/><Relationship Id="rId7" Type="http://schemas.openxmlformats.org/officeDocument/2006/relationships/hyperlink" Target="https://en.wikipedia.org/wiki/History_of_quantum_mechanics#cite_note-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History_of_quantum_mechanics#cite_note-2" TargetMode="External"/><Relationship Id="rId5" Type="http://schemas.openxmlformats.org/officeDocument/2006/relationships/hyperlink" Target="https://en.wikipedia.org/wiki/University_of_G%C3%B6ttingen" TargetMode="External"/><Relationship Id="rId4" Type="http://schemas.openxmlformats.org/officeDocument/2006/relationships/hyperlink" Target="https://en.wikipedia.org/wiki/Wolfgang_Pauli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sim.com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ities.io/companies-in-quantum-computing/#:~:text=1.,International%20Business%20Machines%20Corporation%20(IBM)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ities.io/companies-in-quantum-computing/#:~:text=1.,International%20Business%20Machines%20Corporation%20(IBM)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meline_of_quantum_computing_and_communicatio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ecurities.io/companies-in-quantum-computing/#:~:text=1.,International%20Business%20Machines%20Corporation%20(IBM)" TargetMode="External"/><Relationship Id="rId4" Type="http://schemas.openxmlformats.org/officeDocument/2006/relationships/hyperlink" Target="https://en.wikipedia.org/wiki/List_of_companies_involved_in_quantum_computing_or_communication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meline_of_quantum_computing_and_communicatio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quantumpedia.uk/a-brief-history-of-quantum-computing-e0bbd05893d0" TargetMode="External"/><Relationship Id="rId4" Type="http://schemas.openxmlformats.org/officeDocument/2006/relationships/hyperlink" Target="https://en.wikipedia.org/wiki/List_of_companies_involved_in_quantum_computing_or_communication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meline_of_quantum_computing_and_communicatio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quantumpedia.uk/a-brief-history-of-quantum-computing-e0bbd05893d0" TargetMode="External"/><Relationship Id="rId4" Type="http://schemas.openxmlformats.org/officeDocument/2006/relationships/hyperlink" Target="https://en.wikipedia.org/wiki/List_of_companies_involved_in_quantum_computing_or_communication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meline_of_quantum_computing_and_communicatio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ecurities.io/companies-in-quantum-computing/#:~:text=1.,International%20Business%20Machines%20Corporation%20(IBM)" TargetMode="External"/><Relationship Id="rId4" Type="http://schemas.openxmlformats.org/officeDocument/2006/relationships/hyperlink" Target="https://en.wikipedia.org/wiki/List_of_companies_involved_in_quantum_computing_or_communication" TargetMode="Externa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meline_of_quantum_computing_and_communicatio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quantumpedia.uk/a-brief-history-of-quantum-computing-e0bbd05893d0" TargetMode="External"/><Relationship Id="rId4" Type="http://schemas.openxmlformats.org/officeDocument/2006/relationships/hyperlink" Target="https://en.wikipedia.org/wiki/List_of_companies_involved_in_quantum_computing_or_communication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meline_of_quantum_computing_and_communicatio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quantumpedia.uk/a-brief-history-of-quantum-computing-e0bbd05893d0" TargetMode="External"/><Relationship Id="rId4" Type="http://schemas.openxmlformats.org/officeDocument/2006/relationships/hyperlink" Target="https://en.wikipedia.org/wiki/List_of_companies_involved_in_quantum_computing_or_communication" TargetMode="Externa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emiengineering.com/leaps-in-quantum-computing/" TargetMode="External"/><Relationship Id="rId7" Type="http://schemas.openxmlformats.org/officeDocument/2006/relationships/hyperlink" Target="https://atom-computing.com/quantum-startup-atom-computing-first-to-exceed-1000-qubits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Quantum_complexity_theory#BQP" TargetMode="External"/><Relationship Id="rId5" Type="http://schemas.openxmlformats.org/officeDocument/2006/relationships/hyperlink" Target="https://thequantuminsider.com/2023/10/12/chinas-photonic-jiuzhang-series-sets-yet-another-speed-record/#:~:text=The%20JiuZhang%20quantum%20computer%20series,years%20quicker%20than%20a%20supercomputer." TargetMode="External"/><Relationship Id="rId4" Type="http://schemas.openxmlformats.org/officeDocument/2006/relationships/hyperlink" Target="https://medium.com/dealflow-insights/the-rising-quantum-industry-current-state-and-future-prospects-fc8213922600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bm.com/roadmaps/quantum/2024/" TargetMode="External"/><Relationship Id="rId3" Type="http://schemas.openxmlformats.org/officeDocument/2006/relationships/hyperlink" Target="https://en.wikipedia.org/wiki/Timeline_of_quantum_computing_and_communication" TargetMode="External"/><Relationship Id="rId7" Type="http://schemas.openxmlformats.org/officeDocument/2006/relationships/hyperlink" Target="https://www.ibm.com/quantum/blog/ibm-quantum-roadmap-2025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ecurities.io/companies-in-quantum-computing/#:~:text=1.,International%20Business%20Machines%20Corporation%20(IBM)" TargetMode="External"/><Relationship Id="rId11" Type="http://schemas.openxmlformats.org/officeDocument/2006/relationships/hyperlink" Target="https://www.edisongroup.com/thematic/quantum-computing/" TargetMode="External"/><Relationship Id="rId5" Type="http://schemas.openxmlformats.org/officeDocument/2006/relationships/hyperlink" Target="https://www.youtube.com/watch?v=4gpPHWCoWPs" TargetMode="External"/><Relationship Id="rId10" Type="http://schemas.openxmlformats.org/officeDocument/2006/relationships/hyperlink" Target="https://augmentedqubit.com/top-quantum-computing-companies/" TargetMode="External"/><Relationship Id="rId4" Type="http://schemas.openxmlformats.org/officeDocument/2006/relationships/hyperlink" Target="https://en.wikipedia.org/wiki/List_of_companies_involved_in_quantum_computing_or_communication" TargetMode="External"/><Relationship Id="rId9" Type="http://schemas.openxmlformats.org/officeDocument/2006/relationships/hyperlink" Target="https://finance.yahoo.com/news/15-biggest-quantum-computing-companies-130134308.html" TargetMode="Externa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oi_(identifier)" TargetMode="External"/><Relationship Id="rId3" Type="http://schemas.openxmlformats.org/officeDocument/2006/relationships/hyperlink" Target="https://en.wikipedia.org/wiki/Fortschritte_der_Physik" TargetMode="External"/><Relationship Id="rId7" Type="http://schemas.openxmlformats.org/officeDocument/2006/relationships/hyperlink" Target="https://ui.adsabs.harvard.edu/abs/2000ForPh..48..771D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Bibcode_(identifier)" TargetMode="External"/><Relationship Id="rId5" Type="http://schemas.openxmlformats.org/officeDocument/2006/relationships/hyperlink" Target="https://arxiv.org/abs/quant-ph/0002077" TargetMode="External"/><Relationship Id="rId4" Type="http://schemas.openxmlformats.org/officeDocument/2006/relationships/hyperlink" Target="https://en.wikipedia.org/wiki/ArXiv_(identifier)" TargetMode="External"/><Relationship Id="rId9" Type="http://schemas.openxmlformats.org/officeDocument/2006/relationships/hyperlink" Target="https://doi.org/10.1002%2F1521-3978%28200009%2948%3A9%2F11%3C771%3A%3AAID-PROP771%3E3.0.CO%3B2-E" TargetMode="External"/></Relationships>
</file>

<file path=ppt/notesSlides/_rels/notes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articles/d41586-021-00533-x" TargetMode="External"/><Relationship Id="rId13" Type="http://schemas.openxmlformats.org/officeDocument/2006/relationships/hyperlink" Target="https://learn.microsoft.com/en-us/azure/quantum/overview-what-is-qsharp-and-qdk?trk=article-ssr-frontend-pulse_little-text-block" TargetMode="External"/><Relationship Id="rId3" Type="http://schemas.openxmlformats.org/officeDocument/2006/relationships/hyperlink" Target="https://grow-self.com/quantum-computing-programming-languages/" TargetMode="External"/><Relationship Id="rId7" Type="http://schemas.openxmlformats.org/officeDocument/2006/relationships/hyperlink" Target="https://www.amarchenkova.com/posts/programming-for-quantum-computing" TargetMode="External"/><Relationship Id="rId12" Type="http://schemas.openxmlformats.org/officeDocument/2006/relationships/hyperlink" Target="https://grow-self.com/best-quantum-computing-courses-online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esearch.aimultiple.com/quantum-computing-programming/" TargetMode="External"/><Relationship Id="rId11" Type="http://schemas.openxmlformats.org/officeDocument/2006/relationships/hyperlink" Target="https://grow-self.com/degree-programs-in-quantum-computing/" TargetMode="External"/><Relationship Id="rId5" Type="http://schemas.openxmlformats.org/officeDocument/2006/relationships/hyperlink" Target="https://en.wikipedia.org/wiki/Quantum_programming" TargetMode="External"/><Relationship Id="rId10" Type="http://schemas.openxmlformats.org/officeDocument/2006/relationships/hyperlink" Target="https://grow-self.com/how-to-self-learn-quantum-computing/" TargetMode="External"/><Relationship Id="rId4" Type="http://schemas.openxmlformats.org/officeDocument/2006/relationships/hyperlink" Target="https://thequantuminsider.com/2022/07/28/state-of-quantum-computing-programming-languages-in-2022/" TargetMode="External"/><Relationship Id="rId9" Type="http://schemas.openxmlformats.org/officeDocument/2006/relationships/hyperlink" Target="https://quantumcomputing.stackexchange.com/questions/1474/what-programming-languages-are-available-for-quantum-computers" TargetMode="Externa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ntamagazine.org/a-new-map-of-the-standard-model-of-particle-physics-20201022&#8203;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bigthink.com/starts-with-a-bang/quantum-supremacy-explained/#:~:text=A%20few%20years%20ago%2C%20quantum,efficiently%20than%20a%20classical%20computer.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quantumpedia.uk/?source=post_page-----e1d835e5d182--------------------------------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3644713.3644718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emanticscholar.org/venue?name=International%20Conference%20on%20Future%20Networks%20and%20Distributed%20Systems" TargetMode="External"/><Relationship Id="rId5" Type="http://schemas.openxmlformats.org/officeDocument/2006/relationships/hyperlink" Target="https://www.semanticscholar.org/author/Sara-Alghamdi/2301214231" TargetMode="External"/><Relationship Id="rId4" Type="http://schemas.openxmlformats.org/officeDocument/2006/relationships/hyperlink" Target="https://www.semanticscholar.org/author/Maryah-Alghamdi/2301211752" TargetMode="Externa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quantumpedia.uk/a-brief-history-of-quantum-computing-e0bbd05893d0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Quantum_optimization_algorithms" TargetMode="External"/><Relationship Id="rId3" Type="http://schemas.openxmlformats.org/officeDocument/2006/relationships/hyperlink" Target="https://quantumpedia.uk/a-brief-history-of-quantum-computing-e0bbd05893d0" TargetMode="External"/><Relationship Id="rId7" Type="http://schemas.openxmlformats.org/officeDocument/2006/relationships/hyperlink" Target="https://iopscience.iop.org/article/10.1088/2058-9565/ad27e9/pdf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lassiq.io/insights/shors-algorithm-explained" TargetMode="External"/><Relationship Id="rId5" Type="http://schemas.openxmlformats.org/officeDocument/2006/relationships/hyperlink" Target="https://aws.amazon.com/blogs/quantum-computing/simons-algorithm/" TargetMode="External"/><Relationship Id="rId4" Type="http://schemas.openxmlformats.org/officeDocument/2006/relationships/hyperlink" Target="https://www.classiq.io/insights/the-deutsch-jozsa-algorithm-explained" TargetMode="Externa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semanticscholar.org/CorpusID:122949592" TargetMode="External"/><Relationship Id="rId13" Type="http://schemas.openxmlformats.org/officeDocument/2006/relationships/hyperlink" Target="https://en.wikipedia.org/wiki/Turing_machine" TargetMode="External"/><Relationship Id="rId18" Type="http://schemas.openxmlformats.org/officeDocument/2006/relationships/hyperlink" Target="https://en.wikipedia.org/wiki/Hilbert_space" TargetMode="External"/><Relationship Id="rId26" Type="http://schemas.openxmlformats.org/officeDocument/2006/relationships/hyperlink" Target="https://www.ibm.com/quantum-computing/technology/roadmap/" TargetMode="External"/><Relationship Id="rId3" Type="http://schemas.openxmlformats.org/officeDocument/2006/relationships/hyperlink" Target="https://en.wikipedia.org/wiki/Bibcode_(identifier)" TargetMode="External"/><Relationship Id="rId21" Type="http://schemas.openxmlformats.org/officeDocument/2006/relationships/hyperlink" Target="https://en.wikipedia.org/wiki/Tuple" TargetMode="External"/><Relationship Id="rId7" Type="http://schemas.openxmlformats.org/officeDocument/2006/relationships/hyperlink" Target="https://en.wikipedia.org/wiki/S2CID_(identifier)" TargetMode="External"/><Relationship Id="rId12" Type="http://schemas.openxmlformats.org/officeDocument/2006/relationships/hyperlink" Target="https://api.semanticscholar.org/CorpusID:14956017" TargetMode="External"/><Relationship Id="rId17" Type="http://schemas.openxmlformats.org/officeDocument/2006/relationships/hyperlink" Target="https://en.wikipedia.org/wiki/Mixed_quantum_state" TargetMode="External"/><Relationship Id="rId25" Type="http://schemas.openxmlformats.org/officeDocument/2006/relationships/hyperlink" Target="https://en.wikipedia.org/wiki/Quantum_measurement" TargetMode="External"/><Relationship Id="rId2" Type="http://schemas.openxmlformats.org/officeDocument/2006/relationships/slide" Target="../slides/slide53.xml"/><Relationship Id="rId16" Type="http://schemas.openxmlformats.org/officeDocument/2006/relationships/hyperlink" Target="https://en.wikipedia.org/wiki/Pure_state" TargetMode="External"/><Relationship Id="rId20" Type="http://schemas.openxmlformats.org/officeDocument/2006/relationships/hyperlink" Target="https://en.wikipedia.org/wiki/Quantum_Turing_machine#cite_note-Deutsch1985-4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i.org/10.1007%2Fbf01011339" TargetMode="External"/><Relationship Id="rId11" Type="http://schemas.openxmlformats.org/officeDocument/2006/relationships/hyperlink" Target="https://doi.org/10.1007%2FBF01342185" TargetMode="External"/><Relationship Id="rId24" Type="http://schemas.openxmlformats.org/officeDocument/2006/relationships/hyperlink" Target="https://en.wikipedia.org/wiki/Automorphism" TargetMode="External"/><Relationship Id="rId5" Type="http://schemas.openxmlformats.org/officeDocument/2006/relationships/hyperlink" Target="https://en.wikipedia.org/wiki/Doi_(identifier)" TargetMode="External"/><Relationship Id="rId15" Type="http://schemas.openxmlformats.org/officeDocument/2006/relationships/hyperlink" Target="https://en.wikipedia.org/wiki/Deterministic_finite_automaton" TargetMode="External"/><Relationship Id="rId23" Type="http://schemas.openxmlformats.org/officeDocument/2006/relationships/hyperlink" Target="https://en.wikipedia.org/wiki/Transition_monoid" TargetMode="External"/><Relationship Id="rId10" Type="http://schemas.openxmlformats.org/officeDocument/2006/relationships/hyperlink" Target="https://ui.adsabs.harvard.edu/abs/1982JSP....29..515B" TargetMode="External"/><Relationship Id="rId19" Type="http://schemas.openxmlformats.org/officeDocument/2006/relationships/hyperlink" Target="https://en.wikipedia.org/wiki/Unitary_matrix" TargetMode="External"/><Relationship Id="rId4" Type="http://schemas.openxmlformats.org/officeDocument/2006/relationships/hyperlink" Target="https://ui.adsabs.harvard.edu/abs/1980JSP....22..563B" TargetMode="External"/><Relationship Id="rId9" Type="http://schemas.openxmlformats.org/officeDocument/2006/relationships/hyperlink" Target="https://en.wikipedia.org/wiki/Quantum_Turing_machine#cite_ref-6" TargetMode="External"/><Relationship Id="rId14" Type="http://schemas.openxmlformats.org/officeDocument/2006/relationships/hyperlink" Target="https://en.wikipedia.org/wiki/Quantum_finite_automaton" TargetMode="External"/><Relationship Id="rId22" Type="http://schemas.openxmlformats.org/officeDocument/2006/relationships/hyperlink" Target="https://en.wikipedia.org/wiki/State_transition_system" TargetMode="Externa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._H._Freeman" TargetMode="External"/><Relationship Id="rId13" Type="http://schemas.openxmlformats.org/officeDocument/2006/relationships/hyperlink" Target="https://en.wikipedia.org/wiki/Special:BookSources/0-471-92567-5" TargetMode="External"/><Relationship Id="rId3" Type="http://schemas.openxmlformats.org/officeDocument/2006/relationships/hyperlink" Target="https://en.wikipedia.org/wiki/Einstein_field_equations" TargetMode="External"/><Relationship Id="rId7" Type="http://schemas.openxmlformats.org/officeDocument/2006/relationships/hyperlink" Target="https://en.wikipedia.org/wiki/Gravitation_(book)" TargetMode="External"/><Relationship Id="rId12" Type="http://schemas.openxmlformats.org/officeDocument/2006/relationships/hyperlink" Target="https://archive.org/details/gravitationcosmo00stev_0" TargetMode="External"/><Relationship Id="rId2" Type="http://schemas.openxmlformats.org/officeDocument/2006/relationships/slide" Target="../slides/slide6.xml"/><Relationship Id="rId16" Type="http://schemas.openxmlformats.org/officeDocument/2006/relationships/hyperlink" Target="https://en.wikipedia.org/wiki/Special:BookSources/978-0521410724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John_Archibald_Wheeler" TargetMode="External"/><Relationship Id="rId11" Type="http://schemas.openxmlformats.org/officeDocument/2006/relationships/hyperlink" Target="https://en.wikipedia.org/wiki/Steven_Weinberg" TargetMode="External"/><Relationship Id="rId5" Type="http://schemas.openxmlformats.org/officeDocument/2006/relationships/hyperlink" Target="https://en.wikipedia.org/wiki/Kip_S._Thorne" TargetMode="External"/><Relationship Id="rId15" Type="http://schemas.openxmlformats.org/officeDocument/2006/relationships/hyperlink" Target="https://archive.org/details/cosmologicalphys0000peac" TargetMode="External"/><Relationship Id="rId10" Type="http://schemas.openxmlformats.org/officeDocument/2006/relationships/hyperlink" Target="https://en.wikipedia.org/wiki/Special:BookSources/978-0-7167-0344-0" TargetMode="External"/><Relationship Id="rId4" Type="http://schemas.openxmlformats.org/officeDocument/2006/relationships/hyperlink" Target="https://en.wikipedia.org/wiki/Charles_Misner" TargetMode="External"/><Relationship Id="rId9" Type="http://schemas.openxmlformats.org/officeDocument/2006/relationships/hyperlink" Target="https://en.wikipedia.org/wiki/ISBN_(identifier)" TargetMode="External"/><Relationship Id="rId14" Type="http://schemas.openxmlformats.org/officeDocument/2006/relationships/hyperlink" Target="https://en.wikipedia.org/wiki/John_A._Peacock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perconducting_quantum_computin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kép helye 1">
            <a:extLst>
              <a:ext uri="{FF2B5EF4-FFF2-40B4-BE49-F238E27FC236}">
                <a16:creationId xmlns:a16="http://schemas.microsoft.com/office/drawing/2014/main" id="{E6255DCE-BDAC-D463-E68E-BEEAF47266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Jegyzetek helye 2">
            <a:extLst>
              <a:ext uri="{FF2B5EF4-FFF2-40B4-BE49-F238E27FC236}">
                <a16:creationId xmlns:a16="http://schemas.microsoft.com/office/drawing/2014/main" id="{B2C23122-D71B-B2F0-70A9-ED7E4F65C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5124" name="Élőfej helye 3">
            <a:extLst>
              <a:ext uri="{FF2B5EF4-FFF2-40B4-BE49-F238E27FC236}">
                <a16:creationId xmlns:a16="http://schemas.microsoft.com/office/drawing/2014/main" id="{58F70803-74FF-F647-293D-0F7A1E5AA9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5125" name="Dátum helye 4">
            <a:extLst>
              <a:ext uri="{FF2B5EF4-FFF2-40B4-BE49-F238E27FC236}">
                <a16:creationId xmlns:a16="http://schemas.microsoft.com/office/drawing/2014/main" id="{19F90971-10A3-5CBD-A11A-CBDDBDB9BD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5126" name="Élőláb helye 5">
            <a:extLst>
              <a:ext uri="{FF2B5EF4-FFF2-40B4-BE49-F238E27FC236}">
                <a16:creationId xmlns:a16="http://schemas.microsoft.com/office/drawing/2014/main" id="{54667691-2D02-477C-BE9B-E925A1BC18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5127" name="Dia számának helye 6">
            <a:extLst>
              <a:ext uri="{FF2B5EF4-FFF2-40B4-BE49-F238E27FC236}">
                <a16:creationId xmlns:a16="http://schemas.microsoft.com/office/drawing/2014/main" id="{E5A3EEBD-DC5A-BE60-897E-0F2CCF2F8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B75420-B85F-42A1-9BA8-FEE19A62D85B}" type="slidenum">
              <a:rPr lang="en-GB" altLang="hu-HU" smtClean="0"/>
              <a:pPr/>
              <a:t>1</a:t>
            </a:fld>
            <a:endParaRPr lang="en-GB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kép helye 1">
            <a:extLst>
              <a:ext uri="{FF2B5EF4-FFF2-40B4-BE49-F238E27FC236}">
                <a16:creationId xmlns:a16="http://schemas.microsoft.com/office/drawing/2014/main" id="{6A574623-1C17-9F94-4B92-D1165DCCA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Jegyzetek helye 2">
            <a:extLst>
              <a:ext uri="{FF2B5EF4-FFF2-40B4-BE49-F238E27FC236}">
                <a16:creationId xmlns:a16="http://schemas.microsoft.com/office/drawing/2014/main" id="{AD24B62A-7854-8301-078A-238D4C51C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hu-HU" altLang="hu-HU" sz="1800" dirty="0">
                <a:latin typeface="Calibri"/>
                <a:ea typeface="Aptos" panose="020B0004020202020204" pitchFamily="34" charset="0"/>
                <a:cs typeface="Calibri"/>
              </a:rPr>
              <a:t> </a:t>
            </a:r>
            <a:r>
              <a:rPr lang="hu-HU" dirty="0" err="1">
                <a:latin typeface="Arial"/>
                <a:cs typeface="Arial"/>
                <a:hlinkClick r:id="rId3"/>
              </a:rPr>
              <a:t>Trapped</a:t>
            </a:r>
            <a:r>
              <a:rPr lang="hu-HU" dirty="0">
                <a:latin typeface="Arial"/>
                <a:cs typeface="Arial"/>
                <a:hlinkClick r:id="rId3"/>
              </a:rPr>
              <a:t>-ion </a:t>
            </a:r>
            <a:r>
              <a:rPr lang="hu-HU" dirty="0" err="1">
                <a:latin typeface="Arial"/>
                <a:cs typeface="Arial"/>
                <a:hlinkClick r:id="rId3"/>
              </a:rPr>
              <a:t>quantum</a:t>
            </a:r>
            <a:r>
              <a:rPr lang="hu-HU" dirty="0">
                <a:latin typeface="Arial"/>
                <a:cs typeface="Arial"/>
                <a:hlinkClick r:id="rId3"/>
              </a:rPr>
              <a:t> computer</a:t>
            </a:r>
            <a:endParaRPr lang="en-US" altLang="hu-HU" sz="1800" dirty="0">
              <a:latin typeface="Calibri"/>
              <a:ea typeface="Aptos" panose="020B0004020202020204" pitchFamily="34" charset="0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hu-HU" dirty="0">
                <a:latin typeface="Arial"/>
                <a:cs typeface="Arial"/>
              </a:rPr>
              <a:t> </a:t>
            </a:r>
            <a:r>
              <a:rPr lang="hu-HU" i="1" dirty="0" err="1">
                <a:latin typeface="Arial"/>
                <a:cs typeface="Arial"/>
              </a:rPr>
              <a:t>Moses</a:t>
            </a:r>
            <a:r>
              <a:rPr lang="hu-HU" i="1" dirty="0">
                <a:latin typeface="Arial"/>
                <a:cs typeface="Arial"/>
              </a:rPr>
              <a:t>, S. A.; </a:t>
            </a:r>
            <a:r>
              <a:rPr lang="hu-HU" i="1" dirty="0" err="1">
                <a:latin typeface="Arial"/>
                <a:cs typeface="Arial"/>
              </a:rPr>
              <a:t>Baldwin</a:t>
            </a:r>
            <a:r>
              <a:rPr lang="hu-HU" i="1" dirty="0">
                <a:latin typeface="Arial"/>
                <a:cs typeface="Arial"/>
              </a:rPr>
              <a:t>, C. H.; </a:t>
            </a:r>
            <a:r>
              <a:rPr lang="hu-HU" i="1" dirty="0" err="1">
                <a:latin typeface="Arial"/>
                <a:cs typeface="Arial"/>
              </a:rPr>
              <a:t>Allman</a:t>
            </a:r>
            <a:r>
              <a:rPr lang="hu-HU" i="1" dirty="0">
                <a:latin typeface="Arial"/>
                <a:cs typeface="Arial"/>
              </a:rPr>
              <a:t>, M. S.; Ancona, R.; </a:t>
            </a:r>
            <a:r>
              <a:rPr lang="hu-HU" i="1" dirty="0" err="1">
                <a:latin typeface="Arial"/>
                <a:cs typeface="Arial"/>
              </a:rPr>
              <a:t>Ascarrunz</a:t>
            </a:r>
            <a:r>
              <a:rPr lang="hu-HU" i="1" dirty="0">
                <a:latin typeface="Arial"/>
                <a:cs typeface="Arial"/>
              </a:rPr>
              <a:t>, L.; Barnes, C.; </a:t>
            </a:r>
            <a:r>
              <a:rPr lang="hu-HU" i="1" dirty="0" err="1">
                <a:latin typeface="Arial"/>
                <a:cs typeface="Arial"/>
              </a:rPr>
              <a:t>Bartolotta</a:t>
            </a:r>
            <a:r>
              <a:rPr lang="hu-HU" i="1" dirty="0">
                <a:latin typeface="Arial"/>
                <a:cs typeface="Arial"/>
              </a:rPr>
              <a:t>, J.; </a:t>
            </a:r>
            <a:r>
              <a:rPr lang="hu-HU" i="1" dirty="0" err="1">
                <a:latin typeface="Arial"/>
                <a:cs typeface="Arial"/>
              </a:rPr>
              <a:t>Bjork</a:t>
            </a:r>
            <a:r>
              <a:rPr lang="hu-HU" i="1" dirty="0">
                <a:latin typeface="Arial"/>
                <a:cs typeface="Arial"/>
              </a:rPr>
              <a:t>, B.; </a:t>
            </a:r>
            <a:r>
              <a:rPr lang="hu-HU" i="1" dirty="0" err="1">
                <a:latin typeface="Arial"/>
                <a:cs typeface="Arial"/>
              </a:rPr>
              <a:t>Blanchard</a:t>
            </a:r>
            <a:r>
              <a:rPr lang="hu-HU" i="1" dirty="0">
                <a:latin typeface="Arial"/>
                <a:cs typeface="Arial"/>
              </a:rPr>
              <a:t>, P.; </a:t>
            </a:r>
            <a:r>
              <a:rPr lang="hu-HU" i="1" dirty="0" err="1">
                <a:latin typeface="Arial"/>
                <a:cs typeface="Arial"/>
              </a:rPr>
              <a:t>Bohn</a:t>
            </a:r>
            <a:r>
              <a:rPr lang="hu-HU" i="1" dirty="0">
                <a:latin typeface="Arial"/>
                <a:cs typeface="Arial"/>
              </a:rPr>
              <a:t>, M.; </a:t>
            </a:r>
            <a:r>
              <a:rPr lang="hu-HU" i="1" dirty="0" err="1">
                <a:latin typeface="Arial"/>
                <a:cs typeface="Arial"/>
              </a:rPr>
              <a:t>Bohnet</a:t>
            </a:r>
            <a:r>
              <a:rPr lang="hu-HU" i="1" dirty="0">
                <a:latin typeface="Arial"/>
                <a:cs typeface="Arial"/>
              </a:rPr>
              <a:t>, J. G.; Brown, N. C.; </a:t>
            </a:r>
            <a:r>
              <a:rPr lang="hu-HU" i="1" dirty="0" err="1">
                <a:latin typeface="Arial"/>
                <a:cs typeface="Arial"/>
              </a:rPr>
              <a:t>Burdick</a:t>
            </a:r>
            <a:r>
              <a:rPr lang="hu-HU" i="1" dirty="0">
                <a:latin typeface="Arial"/>
                <a:cs typeface="Arial"/>
              </a:rPr>
              <a:t>, N. Q.; Burton, W. C.; Campbell, S. L. (2023-12-18). </a:t>
            </a:r>
            <a:r>
              <a:rPr lang="hu-HU" i="1" dirty="0">
                <a:latin typeface="Arial"/>
                <a:cs typeface="Arial"/>
                <a:hlinkClick r:id="rId4"/>
              </a:rPr>
              <a:t>"A Race-</a:t>
            </a:r>
            <a:r>
              <a:rPr lang="hu-HU" i="1" dirty="0" err="1">
                <a:latin typeface="Arial"/>
                <a:cs typeface="Arial"/>
                <a:hlinkClick r:id="rId4"/>
              </a:rPr>
              <a:t>Track</a:t>
            </a:r>
            <a:r>
              <a:rPr lang="hu-HU" i="1" dirty="0">
                <a:latin typeface="Arial"/>
                <a:cs typeface="Arial"/>
                <a:hlinkClick r:id="rId4"/>
              </a:rPr>
              <a:t> </a:t>
            </a:r>
            <a:r>
              <a:rPr lang="hu-HU" i="1" dirty="0" err="1">
                <a:latin typeface="Arial"/>
                <a:cs typeface="Arial"/>
                <a:hlinkClick r:id="rId4"/>
              </a:rPr>
              <a:t>Trapped</a:t>
            </a:r>
            <a:r>
              <a:rPr lang="hu-HU" i="1" dirty="0">
                <a:latin typeface="Arial"/>
                <a:cs typeface="Arial"/>
                <a:hlinkClick r:id="rId4"/>
              </a:rPr>
              <a:t>-Ion Quantum </a:t>
            </a:r>
            <a:r>
              <a:rPr lang="hu-HU" i="1" dirty="0" err="1">
                <a:latin typeface="Arial"/>
                <a:cs typeface="Arial"/>
                <a:hlinkClick r:id="rId4"/>
              </a:rPr>
              <a:t>Processor</a:t>
            </a:r>
            <a:r>
              <a:rPr lang="hu-HU" i="1" dirty="0">
                <a:latin typeface="Arial"/>
                <a:cs typeface="Arial"/>
                <a:hlinkClick r:id="rId4"/>
              </a:rPr>
              <a:t>"</a:t>
            </a:r>
            <a:r>
              <a:rPr lang="hu-HU" i="1" dirty="0">
                <a:latin typeface="Arial"/>
                <a:cs typeface="Arial"/>
              </a:rPr>
              <a:t>. </a:t>
            </a:r>
            <a:r>
              <a:rPr lang="hu-HU" i="1" dirty="0" err="1">
                <a:latin typeface="Arial"/>
                <a:cs typeface="Arial"/>
              </a:rPr>
              <a:t>Physical</a:t>
            </a:r>
            <a:r>
              <a:rPr lang="hu-HU" i="1" dirty="0">
                <a:latin typeface="Arial"/>
                <a:cs typeface="Arial"/>
              </a:rPr>
              <a:t> </a:t>
            </a:r>
            <a:r>
              <a:rPr lang="hu-HU" i="1" dirty="0" err="1">
                <a:latin typeface="Arial"/>
                <a:cs typeface="Arial"/>
              </a:rPr>
              <a:t>Review</a:t>
            </a:r>
            <a:r>
              <a:rPr lang="hu-HU" i="1" dirty="0">
                <a:latin typeface="Arial"/>
                <a:cs typeface="Arial"/>
              </a:rPr>
              <a:t> X. </a:t>
            </a:r>
            <a:r>
              <a:rPr lang="hu-HU" b="1" i="1" dirty="0">
                <a:latin typeface="Arial"/>
                <a:cs typeface="Arial"/>
              </a:rPr>
              <a:t>13</a:t>
            </a:r>
            <a:r>
              <a:rPr lang="hu-HU" i="1" dirty="0">
                <a:latin typeface="Arial"/>
                <a:cs typeface="Arial"/>
              </a:rPr>
              <a:t> (4). </a:t>
            </a:r>
            <a:r>
              <a:rPr lang="hu-HU" i="1" dirty="0">
                <a:latin typeface="Arial"/>
                <a:cs typeface="Arial"/>
                <a:hlinkClick r:id="rId5"/>
              </a:rPr>
              <a:t>arXiv</a:t>
            </a:r>
            <a:r>
              <a:rPr lang="hu-HU" i="1" dirty="0">
                <a:latin typeface="Arial"/>
                <a:cs typeface="Arial"/>
              </a:rPr>
              <a:t>:</a:t>
            </a:r>
            <a:r>
              <a:rPr lang="hu-HU" i="1" dirty="0">
                <a:latin typeface="Arial"/>
                <a:cs typeface="Arial"/>
                <a:hlinkClick r:id="rId6"/>
              </a:rPr>
              <a:t>2305.03828</a:t>
            </a:r>
            <a:r>
              <a:rPr lang="hu-HU" i="1" dirty="0">
                <a:latin typeface="Arial"/>
                <a:cs typeface="Arial"/>
              </a:rPr>
              <a:t>. </a:t>
            </a:r>
            <a:r>
              <a:rPr lang="hu-HU" i="1" dirty="0">
                <a:latin typeface="Arial"/>
                <a:cs typeface="Arial"/>
                <a:hlinkClick r:id="rId7"/>
              </a:rPr>
              <a:t>doi</a:t>
            </a:r>
            <a:r>
              <a:rPr lang="hu-HU" i="1" dirty="0">
                <a:latin typeface="Arial"/>
                <a:cs typeface="Arial"/>
              </a:rPr>
              <a:t>:</a:t>
            </a:r>
            <a:r>
              <a:rPr lang="hu-HU" i="1" dirty="0">
                <a:latin typeface="Arial"/>
                <a:cs typeface="Arial"/>
                <a:hlinkClick r:id="rId8"/>
              </a:rPr>
              <a:t>10.1103/PhysRevX.13.041052</a:t>
            </a:r>
            <a:r>
              <a:rPr lang="hu-HU" i="1" dirty="0">
                <a:latin typeface="Arial"/>
                <a:cs typeface="Arial"/>
              </a:rPr>
              <a:t>. </a:t>
            </a:r>
            <a:r>
              <a:rPr lang="hu-HU" i="1" dirty="0">
                <a:latin typeface="Arial"/>
                <a:cs typeface="Arial"/>
                <a:hlinkClick r:id="rId9"/>
              </a:rPr>
              <a:t>ISSN</a:t>
            </a:r>
            <a:r>
              <a:rPr lang="hu-HU" i="1" dirty="0">
                <a:latin typeface="Arial"/>
                <a:cs typeface="Arial"/>
              </a:rPr>
              <a:t> </a:t>
            </a:r>
            <a:r>
              <a:rPr lang="hu-HU" i="1" dirty="0">
                <a:latin typeface="Arial"/>
                <a:cs typeface="Arial"/>
                <a:hlinkClick r:id="rId10"/>
              </a:rPr>
              <a:t>2160-3308</a:t>
            </a:r>
            <a:r>
              <a:rPr lang="hu-HU" i="1" dirty="0">
                <a:latin typeface="Arial"/>
                <a:cs typeface="Arial"/>
              </a:rPr>
              <a:t>.</a:t>
            </a:r>
            <a:endParaRPr lang="hu-HU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hu-HU" dirty="0">
                <a:latin typeface="Arial"/>
                <a:cs typeface="Arial"/>
              </a:rPr>
              <a:t>^ </a:t>
            </a:r>
            <a:r>
              <a:rPr lang="hu-HU" dirty="0" err="1">
                <a:latin typeface="Arial"/>
                <a:cs typeface="Arial"/>
                <a:hlinkClick r:id="rId11"/>
              </a:rPr>
              <a:t>Jump</a:t>
            </a:r>
            <a:r>
              <a:rPr lang="hu-HU" dirty="0">
                <a:latin typeface="Arial"/>
                <a:cs typeface="Arial"/>
                <a:hlinkClick r:id="rId11"/>
              </a:rPr>
              <a:t> </a:t>
            </a:r>
            <a:r>
              <a:rPr lang="hu-HU" dirty="0" err="1">
                <a:latin typeface="Arial"/>
                <a:cs typeface="Arial"/>
                <a:hlinkClick r:id="rId11"/>
              </a:rPr>
              <a:t>up</a:t>
            </a:r>
            <a:r>
              <a:rPr lang="hu-HU" dirty="0">
                <a:latin typeface="Arial"/>
                <a:cs typeface="Arial"/>
                <a:hlinkClick r:id="rId11"/>
              </a:rPr>
              <a:t> </a:t>
            </a:r>
            <a:r>
              <a:rPr lang="hu-HU" dirty="0" err="1">
                <a:latin typeface="Arial"/>
                <a:cs typeface="Arial"/>
                <a:hlinkClick r:id="rId11"/>
              </a:rPr>
              <a:t>to:</a:t>
            </a:r>
            <a:r>
              <a:rPr lang="hu-HU" b="1" i="1" dirty="0" err="1">
                <a:latin typeface="Arial"/>
                <a:cs typeface="Arial"/>
                <a:hlinkClick r:id="rId11"/>
              </a:rPr>
              <a:t>a</a:t>
            </a:r>
            <a:r>
              <a:rPr lang="hu-HU" dirty="0">
                <a:latin typeface="Arial"/>
                <a:cs typeface="Arial"/>
              </a:rPr>
              <a:t> </a:t>
            </a:r>
            <a:r>
              <a:rPr lang="hu-HU" b="1" i="1" dirty="0">
                <a:latin typeface="Arial"/>
                <a:cs typeface="Arial"/>
                <a:hlinkClick r:id="rId12"/>
              </a:rPr>
              <a:t>b</a:t>
            </a:r>
            <a:r>
              <a:rPr lang="hu-HU" dirty="0">
                <a:latin typeface="Arial"/>
                <a:cs typeface="Arial"/>
              </a:rPr>
              <a:t> </a:t>
            </a:r>
            <a:r>
              <a:rPr lang="hu-HU" b="1" i="1" dirty="0">
                <a:latin typeface="Arial"/>
                <a:cs typeface="Arial"/>
                <a:hlinkClick r:id="rId13"/>
              </a:rPr>
              <a:t>c</a:t>
            </a:r>
            <a:r>
              <a:rPr lang="hu-HU" dirty="0">
                <a:latin typeface="Arial"/>
                <a:cs typeface="Arial"/>
              </a:rPr>
              <a:t> </a:t>
            </a:r>
            <a:r>
              <a:rPr lang="hu-HU" i="1" dirty="0" err="1">
                <a:latin typeface="Arial"/>
                <a:cs typeface="Arial"/>
              </a:rPr>
              <a:t>Cirac</a:t>
            </a:r>
            <a:r>
              <a:rPr lang="hu-HU" i="1" dirty="0">
                <a:latin typeface="Arial"/>
                <a:cs typeface="Arial"/>
              </a:rPr>
              <a:t>, J. I.; </a:t>
            </a:r>
            <a:r>
              <a:rPr lang="hu-HU" i="1" dirty="0" err="1">
                <a:latin typeface="Arial"/>
                <a:cs typeface="Arial"/>
              </a:rPr>
              <a:t>Zoller</a:t>
            </a:r>
            <a:r>
              <a:rPr lang="hu-HU" i="1" dirty="0">
                <a:latin typeface="Arial"/>
                <a:cs typeface="Arial"/>
              </a:rPr>
              <a:t>, P. (1995-05-15). "Quantum </a:t>
            </a:r>
            <a:r>
              <a:rPr lang="hu-HU" i="1" dirty="0" err="1">
                <a:latin typeface="Arial"/>
                <a:cs typeface="Arial"/>
              </a:rPr>
              <a:t>Computations</a:t>
            </a:r>
            <a:r>
              <a:rPr lang="hu-HU" i="1" dirty="0">
                <a:latin typeface="Arial"/>
                <a:cs typeface="Arial"/>
              </a:rPr>
              <a:t> </a:t>
            </a:r>
            <a:r>
              <a:rPr lang="hu-HU" i="1" dirty="0" err="1">
                <a:latin typeface="Arial"/>
                <a:cs typeface="Arial"/>
              </a:rPr>
              <a:t>with</a:t>
            </a:r>
            <a:r>
              <a:rPr lang="hu-HU" i="1" dirty="0">
                <a:latin typeface="Arial"/>
                <a:cs typeface="Arial"/>
              </a:rPr>
              <a:t> </a:t>
            </a:r>
            <a:r>
              <a:rPr lang="hu-HU" i="1" dirty="0" err="1">
                <a:latin typeface="Arial"/>
                <a:cs typeface="Arial"/>
              </a:rPr>
              <a:t>Cold</a:t>
            </a:r>
            <a:r>
              <a:rPr lang="hu-HU" i="1" dirty="0">
                <a:latin typeface="Arial"/>
                <a:cs typeface="Arial"/>
              </a:rPr>
              <a:t> </a:t>
            </a:r>
            <a:r>
              <a:rPr lang="hu-HU" i="1" dirty="0" err="1">
                <a:latin typeface="Arial"/>
                <a:cs typeface="Arial"/>
              </a:rPr>
              <a:t>Trapped</a:t>
            </a:r>
            <a:r>
              <a:rPr lang="hu-HU" i="1" dirty="0">
                <a:latin typeface="Arial"/>
                <a:cs typeface="Arial"/>
              </a:rPr>
              <a:t> </a:t>
            </a:r>
            <a:r>
              <a:rPr lang="hu-HU" i="1" dirty="0" err="1">
                <a:latin typeface="Arial"/>
                <a:cs typeface="Arial"/>
              </a:rPr>
              <a:t>Ions</a:t>
            </a:r>
            <a:r>
              <a:rPr lang="hu-HU" i="1" dirty="0">
                <a:latin typeface="Arial"/>
                <a:cs typeface="Arial"/>
              </a:rPr>
              <a:t>". </a:t>
            </a:r>
            <a:r>
              <a:rPr lang="hu-HU" i="1" dirty="0" err="1">
                <a:latin typeface="Arial"/>
                <a:cs typeface="Arial"/>
              </a:rPr>
              <a:t>Physical</a:t>
            </a:r>
            <a:r>
              <a:rPr lang="hu-HU" i="1" dirty="0">
                <a:latin typeface="Arial"/>
                <a:cs typeface="Arial"/>
              </a:rPr>
              <a:t> </a:t>
            </a:r>
            <a:r>
              <a:rPr lang="hu-HU" i="1" dirty="0" err="1">
                <a:latin typeface="Arial"/>
                <a:cs typeface="Arial"/>
              </a:rPr>
              <a:t>Review</a:t>
            </a:r>
            <a:r>
              <a:rPr lang="hu-HU" i="1" dirty="0">
                <a:latin typeface="Arial"/>
                <a:cs typeface="Arial"/>
              </a:rPr>
              <a:t> </a:t>
            </a:r>
            <a:r>
              <a:rPr lang="hu-HU" i="1" dirty="0" err="1">
                <a:latin typeface="Arial"/>
                <a:cs typeface="Arial"/>
              </a:rPr>
              <a:t>Letters</a:t>
            </a:r>
            <a:r>
              <a:rPr lang="hu-HU" i="1" dirty="0">
                <a:latin typeface="Arial"/>
                <a:cs typeface="Arial"/>
              </a:rPr>
              <a:t>. </a:t>
            </a:r>
            <a:r>
              <a:rPr lang="hu-HU" b="1" i="1" dirty="0">
                <a:latin typeface="Arial"/>
                <a:cs typeface="Arial"/>
              </a:rPr>
              <a:t>74</a:t>
            </a:r>
            <a:r>
              <a:rPr lang="hu-HU" i="1" dirty="0">
                <a:latin typeface="Arial"/>
                <a:cs typeface="Arial"/>
              </a:rPr>
              <a:t> (20): 4091–4094. </a:t>
            </a:r>
            <a:r>
              <a:rPr lang="hu-HU" i="1" dirty="0">
                <a:latin typeface="Arial"/>
                <a:cs typeface="Arial"/>
                <a:hlinkClick r:id="rId14"/>
              </a:rPr>
              <a:t>Bibcode</a:t>
            </a:r>
            <a:r>
              <a:rPr lang="hu-HU" i="1" dirty="0">
                <a:latin typeface="Arial"/>
                <a:cs typeface="Arial"/>
              </a:rPr>
              <a:t>:</a:t>
            </a:r>
            <a:r>
              <a:rPr lang="hu-HU" i="1" dirty="0">
                <a:latin typeface="Arial"/>
                <a:cs typeface="Arial"/>
                <a:hlinkClick r:id="rId15"/>
              </a:rPr>
              <a:t>1995PhRvL..74.4091C</a:t>
            </a:r>
            <a:r>
              <a:rPr lang="hu-HU" i="1" dirty="0">
                <a:latin typeface="Arial"/>
                <a:cs typeface="Arial"/>
              </a:rPr>
              <a:t>. </a:t>
            </a:r>
            <a:r>
              <a:rPr lang="hu-HU" i="1" dirty="0">
                <a:latin typeface="Arial"/>
                <a:cs typeface="Arial"/>
                <a:hlinkClick r:id="rId7"/>
              </a:rPr>
              <a:t>doi</a:t>
            </a:r>
            <a:r>
              <a:rPr lang="hu-HU" i="1" dirty="0">
                <a:latin typeface="Arial"/>
                <a:cs typeface="Arial"/>
              </a:rPr>
              <a:t>:</a:t>
            </a:r>
            <a:r>
              <a:rPr lang="hu-HU" i="1" dirty="0">
                <a:latin typeface="Arial"/>
                <a:cs typeface="Arial"/>
                <a:hlinkClick r:id="rId16"/>
              </a:rPr>
              <a:t>10.1103/physrevlett.74.4091</a:t>
            </a:r>
            <a:r>
              <a:rPr lang="hu-HU" i="1" dirty="0">
                <a:latin typeface="Arial"/>
                <a:cs typeface="Arial"/>
              </a:rPr>
              <a:t>. </a:t>
            </a:r>
            <a:r>
              <a:rPr lang="hu-HU" i="1" dirty="0">
                <a:latin typeface="Arial"/>
                <a:cs typeface="Arial"/>
                <a:hlinkClick r:id="rId9"/>
              </a:rPr>
              <a:t>ISSN</a:t>
            </a:r>
            <a:r>
              <a:rPr lang="hu-HU" i="1" dirty="0">
                <a:latin typeface="Arial"/>
                <a:cs typeface="Arial"/>
              </a:rPr>
              <a:t> </a:t>
            </a:r>
            <a:r>
              <a:rPr lang="hu-HU" i="1" dirty="0">
                <a:latin typeface="Arial"/>
                <a:cs typeface="Arial"/>
                <a:hlinkClick r:id="rId17"/>
              </a:rPr>
              <a:t>0031-9007</a:t>
            </a:r>
            <a:r>
              <a:rPr lang="hu-HU" i="1" dirty="0">
                <a:latin typeface="Arial"/>
                <a:cs typeface="Arial"/>
              </a:rPr>
              <a:t>.</a:t>
            </a:r>
            <a:endParaRPr lang="hu-HU" dirty="0">
              <a:latin typeface="Arial"/>
              <a:cs typeface="Arial"/>
            </a:endParaRPr>
          </a:p>
          <a:p>
            <a:pPr>
              <a:defRPr/>
            </a:pPr>
            <a:r>
              <a:rPr lang="hu-HU" dirty="0">
                <a:latin typeface="Arial"/>
                <a:cs typeface="Arial"/>
                <a:hlinkClick r:id="rId18"/>
              </a:rPr>
              <a:t>"</a:t>
            </a:r>
            <a:r>
              <a:rPr lang="hu-HU" dirty="0" err="1">
                <a:latin typeface="Arial"/>
                <a:cs typeface="Arial"/>
                <a:hlinkClick r:id="rId18"/>
              </a:rPr>
              <a:t>Introduction</a:t>
            </a:r>
            <a:r>
              <a:rPr lang="hu-HU" dirty="0">
                <a:latin typeface="Arial"/>
                <a:cs typeface="Arial"/>
                <a:hlinkClick r:id="rId18"/>
              </a:rPr>
              <a:t> </a:t>
            </a:r>
            <a:r>
              <a:rPr lang="hu-HU" dirty="0" err="1">
                <a:latin typeface="Arial"/>
                <a:cs typeface="Arial"/>
                <a:hlinkClick r:id="rId18"/>
              </a:rPr>
              <a:t>to</a:t>
            </a:r>
            <a:r>
              <a:rPr lang="hu-HU" dirty="0">
                <a:latin typeface="Arial"/>
                <a:cs typeface="Arial"/>
                <a:hlinkClick r:id="rId18"/>
              </a:rPr>
              <a:t> Ion </a:t>
            </a:r>
            <a:r>
              <a:rPr lang="hu-HU" dirty="0" err="1">
                <a:latin typeface="Arial"/>
                <a:cs typeface="Arial"/>
                <a:hlinkClick r:id="rId18"/>
              </a:rPr>
              <a:t>Trap</a:t>
            </a:r>
            <a:r>
              <a:rPr lang="hu-HU" dirty="0">
                <a:latin typeface="Arial"/>
                <a:cs typeface="Arial"/>
                <a:hlinkClick r:id="rId18"/>
              </a:rPr>
              <a:t> Quantum </a:t>
            </a:r>
            <a:r>
              <a:rPr lang="hu-HU" dirty="0" err="1">
                <a:latin typeface="Arial"/>
                <a:cs typeface="Arial"/>
                <a:hlinkClick r:id="rId18"/>
              </a:rPr>
              <a:t>Computing</a:t>
            </a:r>
            <a:r>
              <a:rPr lang="hu-HU" dirty="0">
                <a:latin typeface="Arial"/>
                <a:cs typeface="Arial"/>
                <a:hlinkClick r:id="rId18"/>
              </a:rPr>
              <a:t> | University of Oxford </a:t>
            </a:r>
            <a:r>
              <a:rPr lang="hu-HU" dirty="0" err="1">
                <a:latin typeface="Arial"/>
                <a:cs typeface="Arial"/>
                <a:hlinkClick r:id="rId18"/>
              </a:rPr>
              <a:t>Department</a:t>
            </a:r>
            <a:r>
              <a:rPr lang="hu-HU" dirty="0">
                <a:latin typeface="Arial"/>
                <a:cs typeface="Arial"/>
                <a:hlinkClick r:id="rId18"/>
              </a:rPr>
              <a:t> of </a:t>
            </a:r>
            <a:r>
              <a:rPr lang="hu-HU" dirty="0" err="1">
                <a:latin typeface="Arial"/>
                <a:cs typeface="Arial"/>
                <a:hlinkClick r:id="rId18"/>
              </a:rPr>
              <a:t>Physics</a:t>
            </a:r>
            <a:r>
              <a:rPr lang="hu-HU" dirty="0">
                <a:latin typeface="Arial"/>
                <a:cs typeface="Arial"/>
                <a:hlinkClick r:id="rId18"/>
              </a:rPr>
              <a:t>"</a:t>
            </a:r>
            <a:r>
              <a:rPr lang="hu-HU" dirty="0">
                <a:latin typeface="Arial"/>
                <a:cs typeface="Arial"/>
              </a:rPr>
              <a:t>. </a:t>
            </a:r>
            <a:r>
              <a:rPr lang="hu-HU" i="1" dirty="0">
                <a:latin typeface="Arial"/>
                <a:cs typeface="Arial"/>
              </a:rPr>
              <a:t>www2.physics.ox.ac.uk</a:t>
            </a:r>
            <a:r>
              <a:rPr lang="hu-HU" dirty="0">
                <a:latin typeface="Arial"/>
                <a:cs typeface="Arial"/>
              </a:rPr>
              <a:t>. </a:t>
            </a:r>
            <a:r>
              <a:rPr lang="hu-HU" dirty="0" err="1">
                <a:latin typeface="Arial"/>
                <a:cs typeface="Arial"/>
                <a:hlinkClick r:id="rId19"/>
              </a:rPr>
              <a:t>Archived</a:t>
            </a:r>
            <a:r>
              <a:rPr lang="hu-HU" dirty="0">
                <a:latin typeface="Arial"/>
                <a:cs typeface="Arial"/>
              </a:rPr>
              <a:t> </a:t>
            </a:r>
            <a:r>
              <a:rPr lang="hu-HU" dirty="0" err="1">
                <a:latin typeface="Arial"/>
                <a:cs typeface="Arial"/>
              </a:rPr>
              <a:t>from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the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original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on</a:t>
            </a:r>
            <a:r>
              <a:rPr lang="hu-HU" dirty="0">
                <a:latin typeface="Arial"/>
                <a:cs typeface="Arial"/>
              </a:rPr>
              <a:t> 2018-11-12. </a:t>
            </a:r>
            <a:r>
              <a:rPr lang="hu-HU" dirty="0" err="1">
                <a:latin typeface="Arial"/>
                <a:cs typeface="Arial"/>
              </a:rPr>
              <a:t>Retrieved</a:t>
            </a:r>
            <a:r>
              <a:rPr lang="hu-HU" dirty="0">
                <a:latin typeface="Arial"/>
                <a:cs typeface="Arial"/>
              </a:rPr>
              <a:t> 2018-11-05.</a:t>
            </a:r>
          </a:p>
        </p:txBody>
      </p:sp>
      <p:sp>
        <p:nvSpPr>
          <p:cNvPr id="11268" name="Élőfej helye 3">
            <a:extLst>
              <a:ext uri="{FF2B5EF4-FFF2-40B4-BE49-F238E27FC236}">
                <a16:creationId xmlns:a16="http://schemas.microsoft.com/office/drawing/2014/main" id="{B73FB98A-6741-2AEE-96E8-1A0FB3B9F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11269" name="Dátum helye 4">
            <a:extLst>
              <a:ext uri="{FF2B5EF4-FFF2-40B4-BE49-F238E27FC236}">
                <a16:creationId xmlns:a16="http://schemas.microsoft.com/office/drawing/2014/main" id="{DDEBB545-2CC3-DD8C-9800-CA8C3A1F4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11270" name="Élőláb helye 5">
            <a:extLst>
              <a:ext uri="{FF2B5EF4-FFF2-40B4-BE49-F238E27FC236}">
                <a16:creationId xmlns:a16="http://schemas.microsoft.com/office/drawing/2014/main" id="{F472C7E2-C6C5-B99C-3E83-9D554E4FAC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11271" name="Dia számának helye 6">
            <a:extLst>
              <a:ext uri="{FF2B5EF4-FFF2-40B4-BE49-F238E27FC236}">
                <a16:creationId xmlns:a16="http://schemas.microsoft.com/office/drawing/2014/main" id="{BF0769B5-2E35-33A0-A5DE-BC7D09ECA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882FE3-F02F-46CA-B4C9-BB0D2CCA4F23}" type="slidenum">
              <a:rPr lang="en-GB" altLang="hu-HU" smtClean="0"/>
              <a:pPr/>
              <a:t>10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782869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kép helye 1">
            <a:extLst>
              <a:ext uri="{FF2B5EF4-FFF2-40B4-BE49-F238E27FC236}">
                <a16:creationId xmlns:a16="http://schemas.microsoft.com/office/drawing/2014/main" id="{6A574623-1C17-9F94-4B92-D1165DCCA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Jegyzetek helye 2">
            <a:extLst>
              <a:ext uri="{FF2B5EF4-FFF2-40B4-BE49-F238E27FC236}">
                <a16:creationId xmlns:a16="http://schemas.microsoft.com/office/drawing/2014/main" id="{AD24B62A-7854-8301-078A-238D4C51C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u-HU" altLang="hu-HU" sz="1800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US" altLang="hu-HU" sz="1800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240402-A Brief History of Quantum Computing _ by QUANTUMPEDIA - The Quantum Encyclopedia _ Medium.htm</a:t>
            </a:r>
            <a:r>
              <a:rPr lang="hu-HU" altLang="hu-HU" sz="1800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(https://quantumpedia.uk/a-brief-history-of-quantum-computing-e0bbd05893d0)</a:t>
            </a:r>
          </a:p>
          <a:p>
            <a:r>
              <a:rPr lang="hu-HU" sz="2800" b="1" dirty="0"/>
              <a:t>1 </a:t>
            </a:r>
            <a:r>
              <a:rPr lang="en-US" sz="2800" b="1" dirty="0"/>
              <a:t>Max Planck and the Quantum Hypothesis</a:t>
            </a:r>
            <a:r>
              <a:rPr lang="hu-HU" sz="2800" b="1" dirty="0"/>
              <a:t>(</a:t>
            </a:r>
            <a:r>
              <a:rPr lang="en-US" sz="2800" dirty="0"/>
              <a:t>1900</a:t>
            </a:r>
            <a:r>
              <a:rPr lang="hu-HU" sz="2800" dirty="0"/>
              <a:t>): Max Planck német elméleti fizikus 1900-ban bevezette a </a:t>
            </a:r>
            <a:r>
              <a:rPr lang="hu-HU" sz="2800" dirty="0" err="1"/>
              <a:t>kvantált</a:t>
            </a:r>
            <a:r>
              <a:rPr lang="hu-HU" sz="2800" dirty="0"/>
              <a:t> energiaszintek fogalmát, hogy megmagyarázza a fekete testek sugárzásának jelenségét. Azt javasolta, hogy az energia nem folyamatosan, hanem diszkrét csomagokban, úgynevezett kvantumokban </a:t>
            </a:r>
            <a:r>
              <a:rPr lang="hu-HU" sz="2800" dirty="0" err="1"/>
              <a:t>bocsátódik</a:t>
            </a:r>
            <a:r>
              <a:rPr lang="hu-HU" sz="2800" dirty="0"/>
              <a:t> ki. Planck kvantumhipotézise egy új korszak kezdetét jelentette a fizikában, és megalapozta a kvantummechanika fejlődését.</a:t>
            </a:r>
          </a:p>
          <a:p>
            <a:r>
              <a:rPr lang="hu-HU" sz="2800" b="1" dirty="0"/>
              <a:t>2 </a:t>
            </a:r>
            <a:r>
              <a:rPr lang="en-US" sz="2800" b="1" dirty="0"/>
              <a:t>Albert Einstein and the Photoelectric Effect</a:t>
            </a:r>
            <a:r>
              <a:rPr lang="hu-HU" sz="2800" b="1" dirty="0"/>
              <a:t>(</a:t>
            </a:r>
            <a:r>
              <a:rPr lang="en-US" sz="2800" dirty="0"/>
              <a:t>1905</a:t>
            </a:r>
            <a:r>
              <a:rPr lang="hu-HU" sz="1800" b="1" dirty="0"/>
              <a:t>)</a:t>
            </a:r>
            <a:r>
              <a:rPr lang="en-US" sz="1800" b="1" dirty="0"/>
              <a:t>:</a:t>
            </a:r>
            <a:r>
              <a:rPr lang="hu-HU" sz="1800" b="1" dirty="0"/>
              <a:t> </a:t>
            </a:r>
            <a:r>
              <a:rPr lang="hu-HU" sz="1800" b="0" dirty="0"/>
              <a:t> Albert Einstein publikált egy tanulmányt a </a:t>
            </a:r>
            <a:r>
              <a:rPr lang="hu-HU" sz="1800" b="0" dirty="0" err="1"/>
              <a:t>fotoelektromos</a:t>
            </a:r>
            <a:r>
              <a:rPr lang="hu-HU" sz="1800" b="0" dirty="0"/>
              <a:t> hatásról, amelyben kifejtette, hogy a fény fotonoknak nevezett részecskékből áll, amelyek mindegyike a frekvenciájával arányos, diszkrét energiát hordoz. Einstein </a:t>
            </a:r>
            <a:r>
              <a:rPr lang="hu-HU" sz="1800" b="0" dirty="0" err="1"/>
              <a:t>fotoelektromos</a:t>
            </a:r>
            <a:r>
              <a:rPr lang="hu-HU" sz="1800" b="0" dirty="0"/>
              <a:t> effektusról szóló munkája tovább erősítette Planck kvantumhipotézisét, és hozzájárult a fény részecske-szerű viselkedésének növekvő megértéséhez.</a:t>
            </a:r>
          </a:p>
          <a:p>
            <a:r>
              <a:rPr lang="hu-HU" altLang="hu-HU" sz="1800" b="0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 </a:t>
            </a:r>
            <a:r>
              <a:rPr lang="en-US" sz="2800" b="1" dirty="0"/>
              <a:t>Niels Bohr and the Bohr Model of the Atom</a:t>
            </a:r>
            <a:r>
              <a:rPr lang="hu-HU" sz="2800" b="1" dirty="0"/>
              <a:t>(</a:t>
            </a:r>
            <a:r>
              <a:rPr lang="en-US" sz="2800" dirty="0"/>
              <a:t>1913</a:t>
            </a:r>
            <a:r>
              <a:rPr lang="hu-HU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lang="hu-HU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hu-HU" sz="1800" b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Niels Bohr dán fizikus kidolgozta az atom Bohr-féle modelljét, amely szerint az elektronok </a:t>
            </a:r>
            <a:r>
              <a:rPr lang="hu-HU" sz="1800" b="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kvantált</a:t>
            </a:r>
            <a:r>
              <a:rPr lang="hu-HU" sz="1800" b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energiaszinteken keringenek az atommag körül. Bohr modellje az atomszerkezet és az energia </a:t>
            </a:r>
            <a:r>
              <a:rPr lang="hu-HU" sz="1800" b="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kvantált</a:t>
            </a:r>
            <a:r>
              <a:rPr lang="hu-HU" sz="1800" b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természetének mélyebb megértését tette lehetővé. Bevezette a kvantumugrások fogalmát is, ahol az elektronok fotonok elnyelésével vagy kibocsátásával mozoghatnak az energiaszintek között, ami még inkább bizonyította a kvantálás jelentőségét az atomi rendszerekben.</a:t>
            </a:r>
          </a:p>
          <a:p>
            <a:r>
              <a:rPr lang="hu-HU" sz="2800" b="1" dirty="0"/>
              <a:t>4 </a:t>
            </a:r>
            <a:r>
              <a:rPr lang="en-US" sz="2800" b="1" dirty="0"/>
              <a:t>Werner Heisenberg and the Uncertainty Principle:</a:t>
            </a:r>
            <a:r>
              <a:rPr lang="hu-HU" sz="2800" b="1" dirty="0"/>
              <a:t>(</a:t>
            </a:r>
            <a:r>
              <a:rPr lang="en-US" sz="2800" dirty="0"/>
              <a:t>1927</a:t>
            </a:r>
            <a:r>
              <a:rPr lang="hu-HU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lang="hu-HU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hu-HU" sz="1800" b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Werner Heisenberg német fizikus megfogalmazta a kvantummechanika egyik alapfogalmát, a bizonytalansági elvet. Az elv kimondja, hogy lehetetlen egy részecske helyzetét és impulzusát egyszerre tökéletes pontossággal ismerni. Heisenberg bizonytalansági elve rávilágított a kvantumrendszerek mérésében rejlő korlátokra, amelyek később döntő szerepet játszottak a kvantumszámítástechnika fejlődésében. </a:t>
            </a:r>
          </a:p>
        </p:txBody>
      </p:sp>
      <p:sp>
        <p:nvSpPr>
          <p:cNvPr id="11268" name="Élőfej helye 3">
            <a:extLst>
              <a:ext uri="{FF2B5EF4-FFF2-40B4-BE49-F238E27FC236}">
                <a16:creationId xmlns:a16="http://schemas.microsoft.com/office/drawing/2014/main" id="{B73FB98A-6741-2AEE-96E8-1A0FB3B9F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11269" name="Dátum helye 4">
            <a:extLst>
              <a:ext uri="{FF2B5EF4-FFF2-40B4-BE49-F238E27FC236}">
                <a16:creationId xmlns:a16="http://schemas.microsoft.com/office/drawing/2014/main" id="{DDEBB545-2CC3-DD8C-9800-CA8C3A1F4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11270" name="Élőláb helye 5">
            <a:extLst>
              <a:ext uri="{FF2B5EF4-FFF2-40B4-BE49-F238E27FC236}">
                <a16:creationId xmlns:a16="http://schemas.microsoft.com/office/drawing/2014/main" id="{F472C7E2-C6C5-B99C-3E83-9D554E4FAC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11271" name="Dia számának helye 6">
            <a:extLst>
              <a:ext uri="{FF2B5EF4-FFF2-40B4-BE49-F238E27FC236}">
                <a16:creationId xmlns:a16="http://schemas.microsoft.com/office/drawing/2014/main" id="{BF0769B5-2E35-33A0-A5DE-BC7D09ECA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882FE3-F02F-46CA-B4C9-BB0D2CCA4F23}" type="slidenum">
              <a:rPr lang="en-GB" altLang="hu-HU" smtClean="0"/>
              <a:pPr/>
              <a:t>11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177796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kép helye 1">
            <a:extLst>
              <a:ext uri="{FF2B5EF4-FFF2-40B4-BE49-F238E27FC236}">
                <a16:creationId xmlns:a16="http://schemas.microsoft.com/office/drawing/2014/main" id="{6A574623-1C17-9F94-4B92-D1165DCCA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Jegyzetek helye 2">
            <a:extLst>
              <a:ext uri="{FF2B5EF4-FFF2-40B4-BE49-F238E27FC236}">
                <a16:creationId xmlns:a16="http://schemas.microsoft.com/office/drawing/2014/main" id="{AD24B62A-7854-8301-078A-238D4C51C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1800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US" altLang="hu-HU" sz="1800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240402-A Brief History of Quantum Computing _ by QUANTUMPEDIA - The Quantum Encyclopedia _ Medium.htm</a:t>
            </a:r>
            <a:r>
              <a:rPr lang="hu-HU" altLang="hu-HU" sz="1800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(https://quantumpedia.uk/a-brief-history-of-quantum-computing-e0bbd05893d0)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sz="2800" b="1" dirty="0"/>
              <a:t>5 Einstein-</a:t>
            </a:r>
            <a:r>
              <a:rPr lang="hu-HU" sz="2800" b="1" dirty="0" err="1"/>
              <a:t>Podolsky</a:t>
            </a:r>
            <a:r>
              <a:rPr lang="hu-HU" sz="2800" b="1" dirty="0"/>
              <a:t>-</a:t>
            </a:r>
            <a:r>
              <a:rPr lang="hu-HU" sz="2800" b="1" dirty="0" err="1"/>
              <a:t>Rosen</a:t>
            </a:r>
            <a:r>
              <a:rPr lang="hu-HU" sz="2800" b="1" dirty="0"/>
              <a:t> (EPR) Paradox and Bell </a:t>
            </a:r>
            <a:r>
              <a:rPr lang="hu-HU" sz="2800" b="1" dirty="0" err="1"/>
              <a:t>Inequalities</a:t>
            </a:r>
            <a:r>
              <a:rPr lang="hu-HU" sz="1800" b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(1935</a:t>
            </a:r>
            <a:r>
              <a:rPr lang="hu-HU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lang="hu-HU" sz="1800" b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 Albert Einstein, Boris </a:t>
            </a:r>
            <a:r>
              <a:rPr lang="hu-HU" sz="1800" b="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Podolsky</a:t>
            </a:r>
            <a:r>
              <a:rPr lang="hu-HU" sz="1800" b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és Nathan </a:t>
            </a:r>
            <a:r>
              <a:rPr lang="hu-HU" sz="1800" b="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Rosen</a:t>
            </a:r>
            <a:r>
              <a:rPr lang="hu-HU" sz="1800" b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publikálta az EPR-paradoxont bemutató tanulmányt, amely </a:t>
            </a:r>
            <a:r>
              <a:rPr lang="hu-HU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az összefonódás jelensége </a:t>
            </a:r>
            <a:r>
              <a:rPr lang="hu-HU" sz="1800" b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miatt megkérdőjelezte a kvantummechanika teljességét. Az összefonódás azt jelenti, hogy két vagy több részecske tulajdonságai úgy korrelálhatnak egymással, hogy az egyik részecske állapota azonnal befolyásolja a másik állapotát, függetlenül a köztük lévő távolságtól. </a:t>
            </a:r>
            <a:r>
              <a:rPr lang="hu-HU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1964-ben John Bell fizikus megfogalmazta a Bell-egyenlőtlenségeket</a:t>
            </a:r>
            <a:r>
              <a:rPr lang="hu-HU" sz="1800" b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amelyek segítségével kísérletileg is ellenőrizni lehetett az EPR-paradoxon érvényességét. A Bell-egyenlőtlenségek megsértése a későbbi kísérletek során megerősítette az összefonódás létezését, amely a kvantumszámítás kulcsfontosságú forrása.  </a:t>
            </a:r>
          </a:p>
          <a:p>
            <a:r>
              <a:rPr lang="hu-HU" sz="2800" b="1" dirty="0"/>
              <a:t>6 </a:t>
            </a:r>
            <a:r>
              <a:rPr lang="en-US" sz="2800" b="1" dirty="0"/>
              <a:t>John von Neumann and the Mathematical Framework for Quantum Mechanics</a:t>
            </a:r>
            <a:r>
              <a:rPr lang="hu-HU" sz="2800" b="1" dirty="0"/>
              <a:t>(</a:t>
            </a:r>
            <a:r>
              <a:rPr lang="en-US" sz="2800" dirty="0"/>
              <a:t>1930s</a:t>
            </a:r>
            <a:r>
              <a:rPr lang="hu-HU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lang="hu-HU" sz="1800" b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John von Neumann magyar-amerikai matematikus és fizikus az 1930-as években kidolgozta a kvantummechanika matematikai kereteit.</a:t>
            </a:r>
            <a:r>
              <a:rPr lang="hu-HU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(Matematikai Formalizmus)</a:t>
            </a:r>
            <a:r>
              <a:rPr lang="hu-HU" sz="1800" b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Munkája, amely magában foglalta a kvantumállapotok és -operátorok formalizmusának kidolgozását, szigorú alapot biztosított a kvantumrendszerek viselkedésének megértéséhez. Von Neumann hozzájárulása a kvantummechanika matematikai alapjaihoz alapvető fontosságú volt a kvantumszámítástechnika fejlődésének előkészítésében.</a:t>
            </a:r>
          </a:p>
          <a:p>
            <a:r>
              <a:rPr lang="hu-HU" sz="2800" b="1" dirty="0"/>
              <a:t>7 </a:t>
            </a:r>
            <a:r>
              <a:rPr lang="en-US" sz="2800" b="1" dirty="0"/>
              <a:t>First Conference on Physics and Computation (</a:t>
            </a:r>
            <a:r>
              <a:rPr lang="en-US" sz="2800" b="1" dirty="0" err="1"/>
              <a:t>PhysComp</a:t>
            </a:r>
            <a:r>
              <a:rPr lang="en-US" sz="2800" b="1" dirty="0"/>
              <a:t>) </a:t>
            </a:r>
            <a:r>
              <a:rPr lang="hu-HU" sz="2800" b="1" dirty="0"/>
              <a:t>(</a:t>
            </a:r>
            <a:r>
              <a:rPr lang="en-US" sz="2800" b="1" dirty="0"/>
              <a:t>1980</a:t>
            </a:r>
            <a:r>
              <a:rPr lang="hu-HU" sz="2800" b="1" dirty="0"/>
              <a:t>)</a:t>
            </a:r>
            <a:r>
              <a:rPr lang="en-US" sz="2800" dirty="0"/>
              <a:t>:</a:t>
            </a:r>
            <a:r>
              <a:rPr lang="hu-HU" sz="2800" dirty="0"/>
              <a:t> Az 1980-as </a:t>
            </a:r>
            <a:r>
              <a:rPr lang="hu-HU" sz="2800" dirty="0" err="1"/>
              <a:t>PhysComp</a:t>
            </a:r>
            <a:r>
              <a:rPr lang="hu-HU" sz="2800" dirty="0"/>
              <a:t> konferencia jelentős mérföldkövet jelentett a kvantumszámítástechnika területén. Fizikusok, informatikusok és matematikusok vettek részt rajta, hogy megvitassák a kvantummechanika számításokban való lehetséges alkalmazásait. Ez az interdiszciplináris találkozó elősegítette az eszmecserét és a kvantumszámítástechnika új megközelítéseinek feltárását, ami végül a ma ismert terület kialakulásához vezetett. A </a:t>
            </a:r>
            <a:r>
              <a:rPr lang="hu-HU" sz="2800" dirty="0" err="1"/>
              <a:t>PhysComp</a:t>
            </a:r>
            <a:r>
              <a:rPr lang="hu-HU" sz="2800" dirty="0"/>
              <a:t> konferencia megmutatta a kvantummechanika számításokra és információfeldolgozásra gyakorolt potenciális hatásának növekvő érdeklődését és elismerését.</a:t>
            </a:r>
            <a:r>
              <a:rPr lang="hu-HU" sz="2800" b="0" dirty="0"/>
              <a:t>  </a:t>
            </a:r>
          </a:p>
          <a:p>
            <a:r>
              <a:rPr lang="hu-HU" altLang="hu-HU" sz="1800" dirty="0"/>
              <a:t>A kvantummechanikát számos olyan egyedi tulajdonság jellemzi, amely megkülönbözteti a klasszikus mechanikától, többek között a szuperpozíció, az összefonódás és a hullám-részecske kettősség. Ezek a tulajdonságok lehetővé teszik, hogy a kvantumszámítógépek olyan feladatokat hajtsanak végre, amelyek a klasszikus számítógépek számára lehetetlenek vagy túlságosan lassúak.</a:t>
            </a:r>
          </a:p>
          <a:p>
            <a:r>
              <a:rPr lang="hu-HU" altLang="hu-HU" sz="1800" dirty="0"/>
              <a:t>A kvantummechanika megértésének előrehaladtával a John von Neumann által kifejlesztett matematikai keretrendszer biztosította a szükséges eszközöket a kvantummechanika számításokban való lehetséges alkalmazásainak feltárásához. Ez a fejlődés végül a kvantumszámítás mint önálló tudományterület megjelenéséhez vezetett. A kvantummechanika alapvető felfedezéseinek és a matematikai formalizmusnak a konvergenciája megalapozta a kvantumszámítástechnika fejlődését, amely a kvantumrendszerek egyedülálló tulajdonságait igyekszik kihasználni, hogy forradalmasítsa a számításhoz való hozzáállásunkat.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hu-HU" altLang="hu-HU" dirty="0"/>
          </a:p>
        </p:txBody>
      </p:sp>
      <p:sp>
        <p:nvSpPr>
          <p:cNvPr id="11268" name="Élőfej helye 3">
            <a:extLst>
              <a:ext uri="{FF2B5EF4-FFF2-40B4-BE49-F238E27FC236}">
                <a16:creationId xmlns:a16="http://schemas.microsoft.com/office/drawing/2014/main" id="{B73FB98A-6741-2AEE-96E8-1A0FB3B9F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11269" name="Dátum helye 4">
            <a:extLst>
              <a:ext uri="{FF2B5EF4-FFF2-40B4-BE49-F238E27FC236}">
                <a16:creationId xmlns:a16="http://schemas.microsoft.com/office/drawing/2014/main" id="{DDEBB545-2CC3-DD8C-9800-CA8C3A1F4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11270" name="Élőláb helye 5">
            <a:extLst>
              <a:ext uri="{FF2B5EF4-FFF2-40B4-BE49-F238E27FC236}">
                <a16:creationId xmlns:a16="http://schemas.microsoft.com/office/drawing/2014/main" id="{F472C7E2-C6C5-B99C-3E83-9D554E4FAC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11271" name="Dia számának helye 6">
            <a:extLst>
              <a:ext uri="{FF2B5EF4-FFF2-40B4-BE49-F238E27FC236}">
                <a16:creationId xmlns:a16="http://schemas.microsoft.com/office/drawing/2014/main" id="{BF0769B5-2E35-33A0-A5DE-BC7D09ECA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882FE3-F02F-46CA-B4C9-BB0D2CCA4F23}" type="slidenum">
              <a:rPr lang="en-GB" altLang="hu-HU" smtClean="0"/>
              <a:pPr/>
              <a:t>12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269263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kép helye 1">
            <a:extLst>
              <a:ext uri="{FF2B5EF4-FFF2-40B4-BE49-F238E27FC236}">
                <a16:creationId xmlns:a16="http://schemas.microsoft.com/office/drawing/2014/main" id="{6A574623-1C17-9F94-4B92-D1165DCCA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Jegyzetek helye 2">
            <a:extLst>
              <a:ext uri="{FF2B5EF4-FFF2-40B4-BE49-F238E27FC236}">
                <a16:creationId xmlns:a16="http://schemas.microsoft.com/office/drawing/2014/main" id="{AD24B62A-7854-8301-078A-238D4C51C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1800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hu-HU" b="1" dirty="0" err="1"/>
              <a:t>History</a:t>
            </a:r>
            <a:r>
              <a:rPr lang="hu-HU" b="1" dirty="0"/>
              <a:t> of </a:t>
            </a:r>
            <a:r>
              <a:rPr lang="hu-HU" b="1" dirty="0" err="1"/>
              <a:t>quantum</a:t>
            </a:r>
            <a:r>
              <a:rPr lang="hu-HU" b="1" dirty="0"/>
              <a:t> </a:t>
            </a:r>
            <a:r>
              <a:rPr lang="hu-HU" b="1" dirty="0" err="1"/>
              <a:t>mechanics</a:t>
            </a:r>
            <a:r>
              <a:rPr lang="hu-HU" b="1" dirty="0"/>
              <a:t> (https://en.wikipedia.org/wiki/History_of_quantum_mechanics)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phrase "quantum mechanics" was coined (in German, </a:t>
            </a:r>
            <a:r>
              <a:rPr lang="en-US" i="1" dirty="0" err="1"/>
              <a:t>Quantenmechanik</a:t>
            </a:r>
            <a:r>
              <a:rPr lang="en-US" dirty="0"/>
              <a:t>) by the group of physicists including Max Born, </a:t>
            </a:r>
            <a:r>
              <a:rPr lang="en-US" dirty="0">
                <a:hlinkClick r:id="rId3" tooltip="Werner Heisenberg"/>
              </a:rPr>
              <a:t>Werner Heisenberg</a:t>
            </a:r>
            <a:r>
              <a:rPr lang="en-US" dirty="0"/>
              <a:t>, and </a:t>
            </a:r>
            <a:r>
              <a:rPr lang="en-US" dirty="0">
                <a:hlinkClick r:id="rId4" tooltip="Wolfgang Pauli"/>
              </a:rPr>
              <a:t>Wolfgang Pauli</a:t>
            </a:r>
            <a:r>
              <a:rPr lang="en-US" dirty="0"/>
              <a:t>, at the </a:t>
            </a:r>
            <a:r>
              <a:rPr lang="en-US" dirty="0">
                <a:hlinkClick r:id="rId5" tooltip="University of Göttingen"/>
              </a:rPr>
              <a:t>University of Göttingen</a:t>
            </a:r>
            <a:r>
              <a:rPr lang="en-US" dirty="0"/>
              <a:t> in the early 1920s, and was first used in </a:t>
            </a:r>
            <a:r>
              <a:rPr lang="en-US" dirty="0" err="1"/>
              <a:t>Born's</a:t>
            </a:r>
            <a:r>
              <a:rPr lang="en-US" dirty="0"/>
              <a:t> 1925 paper </a:t>
            </a:r>
            <a:r>
              <a:rPr lang="en-US" i="1" dirty="0"/>
              <a:t>"Zur </a:t>
            </a:r>
            <a:r>
              <a:rPr lang="en-US" i="1" dirty="0" err="1"/>
              <a:t>Quantenmechanik</a:t>
            </a:r>
            <a:r>
              <a:rPr lang="en-US" i="1" dirty="0"/>
              <a:t>"</a:t>
            </a:r>
            <a:r>
              <a:rPr lang="en-US" dirty="0"/>
              <a:t>.</a:t>
            </a:r>
            <a:r>
              <a:rPr lang="en-US" baseline="30000" dirty="0">
                <a:hlinkClick r:id="rId6"/>
              </a:rPr>
              <a:t>[2]</a:t>
            </a:r>
            <a:r>
              <a:rPr lang="en-US" baseline="30000" dirty="0">
                <a:hlinkClick r:id="rId7"/>
              </a:rPr>
              <a:t>[3]</a:t>
            </a:r>
            <a:endParaRPr lang="hu-HU" b="1" baseline="30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/>
              <a:t>A "kvantummechanika" kifejezést (németül: </a:t>
            </a:r>
            <a:r>
              <a:rPr lang="hu-HU" b="1" dirty="0" err="1"/>
              <a:t>Quantenmechanik</a:t>
            </a:r>
            <a:r>
              <a:rPr lang="hu-HU" b="1" dirty="0"/>
              <a:t>) a göttingeni egyetemen Max </a:t>
            </a:r>
            <a:r>
              <a:rPr lang="hu-HU" b="1" dirty="0" err="1"/>
              <a:t>Born</a:t>
            </a:r>
            <a:r>
              <a:rPr lang="hu-HU" b="1" dirty="0"/>
              <a:t>, Werner Heisenberg és Wolfgang Pauli fizikusok egy csoportja alkotta meg az 1920-as évek elején, és először </a:t>
            </a:r>
            <a:r>
              <a:rPr lang="hu-HU" b="1" dirty="0" err="1"/>
              <a:t>Born</a:t>
            </a:r>
            <a:r>
              <a:rPr lang="hu-HU" b="1" dirty="0"/>
              <a:t> 1925-ben megjelent "</a:t>
            </a:r>
            <a:r>
              <a:rPr lang="hu-HU" b="1" dirty="0" err="1"/>
              <a:t>Zur</a:t>
            </a:r>
            <a:r>
              <a:rPr lang="hu-HU" b="1" dirty="0"/>
              <a:t> </a:t>
            </a:r>
            <a:r>
              <a:rPr lang="hu-HU" b="1" dirty="0" err="1"/>
              <a:t>Quantenmechanik</a:t>
            </a:r>
            <a:r>
              <a:rPr lang="hu-HU" b="1" dirty="0"/>
              <a:t>" című tanulmányában[2][3] használták.</a:t>
            </a:r>
            <a:endParaRPr lang="hu-HU" b="1" baseline="30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b="1" baseline="30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/>
              <a:t>A </a:t>
            </a:r>
            <a:r>
              <a:rPr lang="hu-HU" b="1" dirty="0" err="1"/>
              <a:t>quantum</a:t>
            </a:r>
            <a:r>
              <a:rPr lang="hu-HU" b="1" dirty="0"/>
              <a:t> szó a latin "mennyit" szóból származik (ahogy a mennyiség is). Valami, ami </a:t>
            </a:r>
            <a:r>
              <a:rPr lang="hu-HU" b="1" dirty="0" err="1"/>
              <a:t>kvantált</a:t>
            </a:r>
            <a:r>
              <a:rPr lang="hu-HU" b="1" dirty="0"/>
              <a:t>, mint például a Planck-féle harmonikus oszcillátorok energiája, csak meghatározott értékeket vehet fel. Például a legtöbb országban a pénz gyakorlatilag </a:t>
            </a:r>
            <a:r>
              <a:rPr lang="hu-HU" b="1" dirty="0" err="1"/>
              <a:t>kvantált</a:t>
            </a:r>
            <a:r>
              <a:rPr lang="hu-HU" b="1" dirty="0"/>
              <a:t>, a pénz kvantuma a forgalomban lévő legkisebb értékű érme. A mechanika a tudomány azon ága, amely az erők tárgyakra gyakorolt hatásával foglalkozik. A kvantummechanika tehát a mechanikának az a része, amely olyan tárgyakkal foglalkozik, amelyek bizonyos tulajdonságai </a:t>
            </a:r>
            <a:r>
              <a:rPr lang="hu-HU" b="1" dirty="0" err="1"/>
              <a:t>kvantáltak</a:t>
            </a:r>
            <a:r>
              <a:rPr lang="hu-HU" b="1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b="1" baseline="30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b="1" baseline="30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baseline="30000" dirty="0"/>
              <a:t>A modern kvantummechanika fejlődése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b="1" baseline="30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baseline="30000" dirty="0"/>
              <a:t>A kvantummechanika első korszakának végét de </a:t>
            </a:r>
            <a:r>
              <a:rPr lang="hu-HU" b="1" baseline="30000" dirty="0" err="1"/>
              <a:t>Broglie</a:t>
            </a:r>
            <a:r>
              <a:rPr lang="hu-HU" b="1" baseline="30000" dirty="0"/>
              <a:t> anyaghullám-hipotézisének[1] közzététele váltotta ki:[268], amely Schrödinger hullámmechanikai felfedezéséhez vezetett az anyagra vonatkozóan. A hidrogén abszorpciós spektrumának pontos előrejelzései biztosították az új kvantumelmélet széles körű elfogadottságát. 1]: 275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b="1" baseline="30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baseline="30000" dirty="0"/>
              <a:t>Mátrixmechanika: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b="1" baseline="30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b="1" baseline="30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baseline="30000" dirty="0"/>
              <a:t>Mátrixmechanika Lásd még: </a:t>
            </a:r>
            <a:r>
              <a:rPr lang="hu-HU" b="1" baseline="30000" dirty="0" err="1"/>
              <a:t>Umdeutung</a:t>
            </a:r>
            <a:r>
              <a:rPr lang="hu-HU" b="1" baseline="30000" dirty="0"/>
              <a:t>-papír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baseline="30000" dirty="0"/>
              <a:t>1925-ben .Werner Heisenberg megpróbálta megoldani az egyik olyan problémát, amelyet a Bohr-modell megválaszolatlanul hagyott, a hidrogén emissziós spektrumában a különböző vonalak intenzitásának magyarázatát. Matematikai analógiák sorozatán keresztül írta le az intenzitások klasszikus számításának kvantummechanikai analógiáját.[46] Nem sokkal később Heisenberg kollégája, Max </a:t>
            </a:r>
            <a:r>
              <a:rPr lang="hu-HU" b="1" baseline="30000" dirty="0" err="1"/>
              <a:t>Born</a:t>
            </a:r>
            <a:r>
              <a:rPr lang="hu-HU" b="1" baseline="30000" dirty="0"/>
              <a:t> rájött, hogy Heisenberg módszere a különböző energiaszintek közötti átmenetek valószínűségeinek kiszámítására a legjobban a mátrixok matematikai fogalmának felhasználásával fejezhető ki.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baseline="30000" dirty="0"/>
              <a:t>Heisenberg 1927-ben fogalmazta meg a bizonytalansági elv korai változatát, egy olyan gondolatkísérletet elemezve, amelyben egy elektron helyzetét és impulzusát egyszerre próbálják megmérni. Heisenberg azonban nem adott pontos matematikai definíciót arra vonatkozóan, hogy mit jelent a "bizonytalanság" ezekben a mérésekben, ezt a lépést nem sokkal később </a:t>
            </a:r>
            <a:r>
              <a:rPr lang="hu-HU" b="1" baseline="30000" dirty="0" err="1"/>
              <a:t>Earle</a:t>
            </a:r>
            <a:r>
              <a:rPr lang="hu-HU" b="1" baseline="30000" dirty="0"/>
              <a:t> Hesse </a:t>
            </a:r>
            <a:r>
              <a:rPr lang="hu-HU" b="1" baseline="30000" dirty="0" err="1"/>
              <a:t>Kennard</a:t>
            </a:r>
            <a:r>
              <a:rPr lang="hu-HU" b="1" baseline="30000" dirty="0"/>
              <a:t>, Wolfgang Pauli és Hermann </a:t>
            </a:r>
            <a:r>
              <a:rPr lang="hu-HU" b="1" baseline="30000" dirty="0" err="1"/>
              <a:t>Weyl</a:t>
            </a:r>
            <a:r>
              <a:rPr lang="hu-HU" b="1" baseline="30000" dirty="0"/>
              <a:t> tette meg[47][48].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b="1" baseline="30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baseline="30000" dirty="0"/>
              <a:t>Hullámmechanika Lásd még: A variációs elvek története a fizikában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baseline="30000" dirty="0"/>
              <a:t>1926 első felében, de </a:t>
            </a:r>
            <a:r>
              <a:rPr lang="hu-HU" b="1" baseline="30000" dirty="0" err="1"/>
              <a:t>Broglie</a:t>
            </a:r>
            <a:r>
              <a:rPr lang="hu-HU" b="1" baseline="30000" dirty="0"/>
              <a:t> hipotézisére építve Erwin Schrödinger kidolgozta azt az egyenletet, amely leírja a kvantummechanikai hullám viselkedését. 1926-ban a kvantummechanika központi eleme a matematikai modell, amelyet alkotója után Schrödinger-egyenletnek neveztek el, meghatározza egy kvantumrendszer megengedett stacionárius állapotait, és leírja, hogyan változik egy fizikai rendszer kvantumállapota az időben.[50] Magát a hullámot egy matematikai függvény írja le, amelyet "hullámfüggvénynek" nevezünk. Schrödinger azt mondta, hogy a hullámfüggvény biztosítja "a mérési eredmények valószínűségének előrejelzéséhez szükséges eszközöket."[51]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b="1" baseline="30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baseline="30000" dirty="0"/>
              <a:t>Schrödinger képes volt kiszámítani a hidrogén energiaszintjeit azáltal, hogy a hidrogénatom elektronját klasszikus hullámként kezelte, amely a proton által létrehozott elektromos potenciál </a:t>
            </a:r>
            <a:r>
              <a:rPr lang="hu-HU" b="1" baseline="30000" dirty="0" err="1"/>
              <a:t>kútjában</a:t>
            </a:r>
            <a:r>
              <a:rPr lang="hu-HU" b="1" baseline="30000" dirty="0"/>
              <a:t> mozog. Ez a számítás pontosan reprodukálta a Bohr-modell energiaszintjeit.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baseline="30000" dirty="0"/>
              <a:t>1926 májusában Schrödinger bebizonyította, hogy Heisenberg mátrixmechanikája és az ő saját hullámmechanikája ugyanazokat a jóslatokat tette az elektron tulajdonságaira és viselkedésére vonatkozóan; matematikailag a két elméletnek van egy közös alapformája. A két férfi mégsem értett egyet a közös elméletük értelmezésében. Heisenberg például elfogadta az atomban az elektronoknak az orbitálisok közötti ugrásaira vonatkozó elméleti előrejelzést,[52] Schrödinger azonban azt remélte, hogy egy folyamatos hullámszerű tulajdonságokon alapuló elmélettel elkerülhető az, amit ő (Wilhelm Wien </a:t>
            </a:r>
            <a:r>
              <a:rPr lang="hu-HU" b="1" baseline="30000" dirty="0" err="1"/>
              <a:t>parafrazálásával</a:t>
            </a:r>
            <a:r>
              <a:rPr lang="hu-HU" b="1" baseline="30000" dirty="0"/>
              <a:t>) "a kvantumugrásokról szóló ostobaságnak" nevezett.[53] Végül Heisenberg megközelítése győzött, és a </a:t>
            </a:r>
            <a:r>
              <a:rPr lang="hu-HU" b="1" baseline="30000" dirty="0" err="1"/>
              <a:t>kvantumugrásokat</a:t>
            </a:r>
            <a:r>
              <a:rPr lang="hu-HU" b="1" baseline="30000" dirty="0"/>
              <a:t> megerősítették[54].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b="1" baseline="30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800" b="1" dirty="0"/>
              <a:t>Schrödinger és a Niels Bohr Intézet hullámmechanikája </a:t>
            </a:r>
            <a:r>
              <a:rPr lang="hu-HU" sz="900" b="1" dirty="0"/>
              <a:t>Fő cikk: Koppenhágai értelmezés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800" b="1" dirty="0"/>
              <a:t>A világ legismertebb elméleti fizikusainak többsége Koppenhágában töltötte idejét.  Bohr, Heisenberg és mások megpróbálták megmagyarázni, hogy mit is jelentenek valójában ezek a kísérleti eredmények és matematikai modellek. Nézeteikre utólag a koppenhágai értelmezés kifejezést alkalmazták, elkendőzve a köztük lévő különbségeket.[55][56][57][58][59][60] Bár "a" koppenhágai értelmezésről nem létezik végleges nyilatkozat, a következő gondolatokat széles körben jellemzőnek tekintik rá. 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u-HU" sz="800" b="1" dirty="0"/>
              <a:t>Egy rendszert teljes egészében egy kvantumállapot ír le (Heisenberg)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u-HU" sz="800" b="1" dirty="0"/>
              <a:t>2. Azt, hogy a kvantumállapot hogyan változik az idő múlásával, egy hullámegyenlet, a Schrödinger-egyenlet adja meg, amely hullámjellemzőket kölcsönöz a fénynek és az anyagnak.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u-HU" sz="800" b="1" dirty="0"/>
              <a:t>Az atomi kölcsönhatások </a:t>
            </a:r>
            <a:r>
              <a:rPr lang="hu-HU" sz="800" b="1" dirty="0" err="1"/>
              <a:t>diszkontinuusak</a:t>
            </a:r>
            <a:r>
              <a:rPr lang="hu-HU" sz="800" b="1" dirty="0"/>
              <a:t> (Planck "hatáskvantumra" utalt).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u-HU" sz="800" b="1" dirty="0"/>
              <a:t>A természet leírása alapvetően valószínűségi jellegű. Egy esemény valószínűsége - például, hogy a kettős rés kísérletben egy részecske hol jelenik meg a képernyőn - a hullámfüggvénye amplitúdója abszolút értékének négyzetével függ össze. (Max </a:t>
            </a:r>
            <a:r>
              <a:rPr lang="hu-HU" sz="800" b="1" dirty="0" err="1"/>
              <a:t>Born</a:t>
            </a:r>
            <a:r>
              <a:rPr lang="hu-HU" sz="800" b="1" dirty="0"/>
              <a:t>-szabály, Max </a:t>
            </a:r>
            <a:r>
              <a:rPr lang="hu-HU" sz="800" b="1" dirty="0" err="1"/>
              <a:t>Bornnak</a:t>
            </a:r>
            <a:r>
              <a:rPr lang="hu-HU" sz="800" b="1" dirty="0"/>
              <a:t> köszönhető, amely a koppenhágai értelmezésben fizikai értelmet ad a hullámfüggvénynek: a valószínűségi amplitúdó)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u-HU" sz="800" b="1" dirty="0"/>
              <a:t>A rendszer tulajdonságainak egymással össze nem egyeztethető tulajdonságpárjainak értékei nem ismerhetők meg egyszerre. (Heisenberg bizonytalansági elve)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u-HU" sz="800" b="1" dirty="0"/>
              <a:t>Az anyag, akárcsak a fény, hullám-részecske kettősséget mutat. Egy kísérlet az anyag részecskejellegű tulajdonságait vagy hullámjellegű tulajdonságait mutathatja ki; de mindkettőt egyszerre nem. (Bohr[61] komplementaritás elve)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u-HU" sz="800" b="1" dirty="0"/>
              <a:t>A mérőeszközök alapvetően klasszikus eszközök, és olyan klasszikus tulajdonságokat mérnek, mint a pozíció és az impulzus.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u-HU" sz="800" b="1" dirty="0"/>
              <a:t>A nagy rendszerek kvantummechanikai leírásának nagymértékben meg kell közelítenie a klasszikus leírást. (Bohr és Heisenberg megfelelési elve)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hu-HU" sz="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800" b="1" dirty="0"/>
              <a:t>Alkalmazás a hidrogénatomra. (Az atom pályamodellje)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800" b="1" dirty="0"/>
              <a:t>Bohr atommodellje lényegében egy bolygómodell volt, amelyben az elektronok a nukleáris "nap" körül keringenek. A bizonytalansági elv azonban azt mondja ki, hogy egy elektron nem rendelkezhet egyszerre pontos helyzettel és sebességgel, mint egy bolygó. A klasszikus pályák helyett az elektronokról azt mondják, hogy atomi pályákon mozognak. Egy orbitális a lehetséges helyek "felhője", ahol egy elektron megtalálható, a valószínűségek eloszlása, nem pedig egy pontos hely.[62] Minden egyes orbitális háromdimenziós, nem pedig kétdimenziós pálya, és gyakran úgy ábrázolják, mint egy háromdimenziós területet, amelyen belül 95 százalékos valószínűséggel található meg az elektron.[63]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800" b="1" dirty="0"/>
              <a:t>Schrödinger képes volt kiszámítani a hidrogén energiaszintjeit azáltal, hogy a hidrogénatom elektronját hullámként kezelte, amelyet a </a:t>
            </a:r>
            <a:r>
              <a:rPr lang="el-GR" sz="800" b="1" dirty="0"/>
              <a:t>Ψ "</a:t>
            </a:r>
            <a:r>
              <a:rPr lang="hu-HU" sz="800" b="1" dirty="0"/>
              <a:t>hullámfüggvény" képvisel, a proton által létrehozott V elektromos potenciál kútban. A Schrödinger-egyenlet megoldásai [pontosítás szükséges] az elektronok helyzetére és helyére vonatkozó valószínűségek eloszlásai. Az orbitálisok három dimenzióban különböző alakúak lehetnek. A különböző </a:t>
            </a:r>
            <a:r>
              <a:rPr lang="hu-HU" sz="800" b="1" dirty="0" err="1"/>
              <a:t>orbitálok</a:t>
            </a:r>
            <a:r>
              <a:rPr lang="hu-HU" sz="800" b="1" dirty="0"/>
              <a:t> energiái kiszámíthatók, és pontosan megfelelnek a Bohr-modell energiaszintjeinek.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800" b="1" dirty="0"/>
              <a:t>A Schrödinger-képen belül minden elektron négy tulajdonsággal rendelkezik: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800" b="1" dirty="0"/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u-HU" sz="800" b="1" dirty="0"/>
              <a:t>Egy "orbitális" megjelölés, amely jelzi, hogy a részecske-hullám az atommaghoz közelebbi, kisebb energiájú, vagy az atommagtól távolabbi, nagyobb energiájú;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u-HU" sz="800" b="1" dirty="0"/>
              <a:t>Az orbitális "alakja", gömb alakú vagy más;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u-HU" sz="800" b="1" dirty="0"/>
              <a:t>Az orbitális "dőlése", amely meghatározza az orbitális mágneses nyomatékát a z tengely körül.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u-HU" sz="800" b="1" dirty="0"/>
              <a:t>Az elektron "spinje".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u-HU" sz="800" b="1" dirty="0"/>
              <a:t> E tulajdonságok gyűjtőneve az elektron kvantumállapota. A kvantumállapot úgy írható le, hogy minden egyes tulajdonságnak egy számot adunk; ezeket az elektron kvantumszámainak nevezzük. Az elektron kvantumállapotát az elektron hullámfüggvénye írja le. A Pauli-féle kizárási elv megköveteli, hogy egy atomban nincs két olyan elektron, amelynek mind a négy számértéke megegyezik.   Az atomi pályák alakja. Sorok: 1s, 2p, 3d és 4f. Balról jobbra m=-l,...,l . A színek a hullámfüggvény fázisát mutatják.  Az első, a pályát leíró tulajdonság a fő kvantumszám, n, amely megegyezik a Bohr-modellben szereplővel. n jelöli az egyes pályák energiaszintjét. Az n lehetséges értékei egész számok: n=1,2,3... A következő kvantumszám, az </a:t>
            </a:r>
            <a:r>
              <a:rPr lang="hu-HU" sz="800" b="1" dirty="0" err="1"/>
              <a:t>azimutális</a:t>
            </a:r>
            <a:r>
              <a:rPr lang="hu-HU" sz="800" b="1" dirty="0"/>
              <a:t> kvantumszám, amelyet l-</a:t>
            </a:r>
            <a:r>
              <a:rPr lang="hu-HU" sz="800" b="1" dirty="0" err="1"/>
              <a:t>nek</a:t>
            </a:r>
            <a:r>
              <a:rPr lang="hu-HU" sz="800" b="1" dirty="0"/>
              <a:t> jelölünk, az orbitális alakját írja le. Az alak az orbitális szögimpulzusának következménye. A szögnyomaték egy forgó objektum ellenállását jelenti a külső erő hatására történő gyorsulással vagy lassulással szemben. Az </a:t>
            </a:r>
            <a:r>
              <a:rPr lang="hu-HU" sz="800" b="1" dirty="0" err="1"/>
              <a:t>azimutális</a:t>
            </a:r>
            <a:r>
              <a:rPr lang="hu-HU" sz="800" b="1" dirty="0"/>
              <a:t> kvantumszám az elektron atommag körüli pálya szögnyomatékát jelenti. Az l lehetséges értékei 0 és n-1 közötti egész számok (ahol n az elektron fő kvantumszáma): l=0,1,...,n-1.   Az egyes orbitálisok alakjára általában egy betűvel utalnak, nem pedig az </a:t>
            </a:r>
            <a:r>
              <a:rPr lang="hu-HU" sz="800" b="1" dirty="0" err="1"/>
              <a:t>azimutális</a:t>
            </a:r>
            <a:r>
              <a:rPr lang="hu-HU" sz="800" b="1" dirty="0"/>
              <a:t> kvantumszámukkal. Az első alakot (l=0) az s betűvel jelölik (</a:t>
            </a:r>
            <a:r>
              <a:rPr lang="hu-HU" sz="800" b="1" dirty="0" err="1"/>
              <a:t>mnemonikusan</a:t>
            </a:r>
            <a:r>
              <a:rPr lang="hu-HU" sz="800" b="1" dirty="0"/>
              <a:t> "gömb"). A következő alakot a p betűvel jelölik, és súlyzó alakú. A többi </a:t>
            </a:r>
            <a:r>
              <a:rPr lang="hu-HU" sz="800" b="1" dirty="0" err="1"/>
              <a:t>orbitál</a:t>
            </a:r>
            <a:r>
              <a:rPr lang="hu-HU" sz="800" b="1" dirty="0"/>
              <a:t> bonyolultabb alakú (lásd atomi </a:t>
            </a:r>
            <a:r>
              <a:rPr lang="hu-HU" sz="800" b="1" dirty="0" err="1"/>
              <a:t>orbitál</a:t>
            </a:r>
            <a:r>
              <a:rPr lang="hu-HU" sz="800" b="1" dirty="0"/>
              <a:t>), és a d, f, g stb. betűkkel jelölik őket.  A harmadik kvantumszám, a mágneses kvantumszám, az elektron mágneses nyomatékát írja le, és ml-vel (vagy egyszerűen m) jelöljük. Az ml lehetséges értékei -l-</a:t>
            </a:r>
            <a:r>
              <a:rPr lang="hu-HU" sz="800" b="1" dirty="0" err="1"/>
              <a:t>től</a:t>
            </a:r>
            <a:r>
              <a:rPr lang="hu-HU" sz="800" b="1" dirty="0"/>
              <a:t> l-</a:t>
            </a:r>
            <a:r>
              <a:rPr lang="hu-HU" sz="800" b="1" dirty="0" err="1"/>
              <a:t>ig</a:t>
            </a:r>
            <a:r>
              <a:rPr lang="hu-HU" sz="800" b="1" dirty="0"/>
              <a:t> terjedő egész számok (ahol l az elektron </a:t>
            </a:r>
            <a:r>
              <a:rPr lang="hu-HU" sz="800" b="1" dirty="0" err="1"/>
              <a:t>azimutális</a:t>
            </a:r>
            <a:r>
              <a:rPr lang="hu-HU" sz="800" b="1" dirty="0"/>
              <a:t> kvantumszáma): ml=-l,-(l-1),...,0,...,(l-1),l.   A mágneses kvantumszám a szögimpulzus adott irányú komponensét méri. Az irány megválasztása tetszőleges; hagyományosan a z irányt választják.  A negyedik kvantumszámot, a spin kvantumszámot (amely az elektron spinjének "irányultságára" vonatkozik) </a:t>
            </a:r>
            <a:r>
              <a:rPr lang="hu-HU" sz="800" b="1" dirty="0" err="1"/>
              <a:t>ms-nek</a:t>
            </a:r>
            <a:r>
              <a:rPr lang="hu-HU" sz="800" b="1" dirty="0"/>
              <a:t> jelöljük, értéke +1⁄2 vagy -1⁄2 lehet.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altLang="hu-HU" sz="1200" dirty="0"/>
          </a:p>
        </p:txBody>
      </p:sp>
      <p:sp>
        <p:nvSpPr>
          <p:cNvPr id="11268" name="Élőfej helye 3">
            <a:extLst>
              <a:ext uri="{FF2B5EF4-FFF2-40B4-BE49-F238E27FC236}">
                <a16:creationId xmlns:a16="http://schemas.microsoft.com/office/drawing/2014/main" id="{B73FB98A-6741-2AEE-96E8-1A0FB3B9F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11269" name="Dátum helye 4">
            <a:extLst>
              <a:ext uri="{FF2B5EF4-FFF2-40B4-BE49-F238E27FC236}">
                <a16:creationId xmlns:a16="http://schemas.microsoft.com/office/drawing/2014/main" id="{DDEBB545-2CC3-DD8C-9800-CA8C3A1F4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11270" name="Élőláb helye 5">
            <a:extLst>
              <a:ext uri="{FF2B5EF4-FFF2-40B4-BE49-F238E27FC236}">
                <a16:creationId xmlns:a16="http://schemas.microsoft.com/office/drawing/2014/main" id="{F472C7E2-C6C5-B99C-3E83-9D554E4FAC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11271" name="Dia számának helye 6">
            <a:extLst>
              <a:ext uri="{FF2B5EF4-FFF2-40B4-BE49-F238E27FC236}">
                <a16:creationId xmlns:a16="http://schemas.microsoft.com/office/drawing/2014/main" id="{BF0769B5-2E35-33A0-A5DE-BC7D09ECA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882FE3-F02F-46CA-B4C9-BB0D2CCA4F23}" type="slidenum">
              <a:rPr lang="en-GB" altLang="hu-HU" smtClean="0"/>
              <a:pPr/>
              <a:t>13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435238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7E8B995-0C56-A833-CFC7-BEB7D24CE9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CFE9709-9DC2-33DA-680D-29286531BB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6D862071-9F71-DD6C-35F8-665C6E4AAA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555ADB8C-F41F-D56F-DC12-8DC942A1D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CD6706-9814-4F52-BB14-A957B8D68CAF}" type="slidenum">
              <a:rPr lang="en-GB" altLang="hu-HU" smtClean="0"/>
              <a:pPr/>
              <a:t>14</a:t>
            </a:fld>
            <a:endParaRPr lang="en-GB" altLang="hu-HU"/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id="{08761A4B-E609-65B3-92B0-9146449A8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CF148691-2B0D-3E6D-97D6-50DD315F5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41910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>
            <a:extLst>
              <a:ext uri="{FF2B5EF4-FFF2-40B4-BE49-F238E27FC236}">
                <a16:creationId xmlns:a16="http://schemas.microsoft.com/office/drawing/2014/main" id="{3C26ADE3-BF76-ADED-E29D-CD1633994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>
            <a:extLst>
              <a:ext uri="{FF2B5EF4-FFF2-40B4-BE49-F238E27FC236}">
                <a16:creationId xmlns:a16="http://schemas.microsoft.com/office/drawing/2014/main" id="{065900EA-1C9B-04A9-A2F0-9993260B1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u-HU" altLang="hu-HU" sz="180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en-US" altLang="hu-HU"/>
              <a:t>Turing, A. M. (1937). On Computable Numbers, with an Application to the Entscheidungsproblem. Proceedings of the London Mathematical Society, s2-42(1), 230–265.</a:t>
            </a:r>
            <a:endParaRPr lang="hu-HU" altLang="hu-HU"/>
          </a:p>
          <a:p>
            <a:r>
              <a:rPr lang="en-US" altLang="hu-HU"/>
              <a:t>Sipser, M. (2006). Introduction to the Theory of Computation (3rd ed.). Cengage Learning.</a:t>
            </a:r>
            <a:endParaRPr lang="hu-HU" altLang="hu-HU"/>
          </a:p>
        </p:txBody>
      </p:sp>
      <p:sp>
        <p:nvSpPr>
          <p:cNvPr id="13316" name="Élőfej helye 3">
            <a:extLst>
              <a:ext uri="{FF2B5EF4-FFF2-40B4-BE49-F238E27FC236}">
                <a16:creationId xmlns:a16="http://schemas.microsoft.com/office/drawing/2014/main" id="{54B155A4-BFD4-64A9-D534-5611EA7B13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13317" name="Dátum helye 4">
            <a:extLst>
              <a:ext uri="{FF2B5EF4-FFF2-40B4-BE49-F238E27FC236}">
                <a16:creationId xmlns:a16="http://schemas.microsoft.com/office/drawing/2014/main" id="{6E9D2426-57D6-7562-0F62-E1359AC153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13318" name="Élőláb helye 5">
            <a:extLst>
              <a:ext uri="{FF2B5EF4-FFF2-40B4-BE49-F238E27FC236}">
                <a16:creationId xmlns:a16="http://schemas.microsoft.com/office/drawing/2014/main" id="{33465279-750E-F8AF-A93C-F681A61E5C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13319" name="Dia számának helye 6">
            <a:extLst>
              <a:ext uri="{FF2B5EF4-FFF2-40B4-BE49-F238E27FC236}">
                <a16:creationId xmlns:a16="http://schemas.microsoft.com/office/drawing/2014/main" id="{8B450D48-D25B-B85F-D3FC-3956A0D05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CC0BF6-6A84-47FC-867D-A0FB03E3A2B9}" type="slidenum">
              <a:rPr lang="en-GB" altLang="hu-HU" smtClean="0"/>
              <a:pPr/>
              <a:t>15</a:t>
            </a:fld>
            <a:endParaRPr lang="en-GB" alt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>
            <a:extLst>
              <a:ext uri="{FF2B5EF4-FFF2-40B4-BE49-F238E27FC236}">
                <a16:creationId xmlns:a16="http://schemas.microsoft.com/office/drawing/2014/main" id="{06BD4F3C-71A3-5B31-C2F1-0654773ACA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Jegyzetek helye 2">
            <a:extLst>
              <a:ext uri="{FF2B5EF4-FFF2-40B4-BE49-F238E27FC236}">
                <a16:creationId xmlns:a16="http://schemas.microsoft.com/office/drawing/2014/main" id="{18E93623-1152-1EF9-5FB0-34ED7E5D5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hu-HU" b="1"/>
              <a:t>Simulink (MATLAB)</a:t>
            </a:r>
            <a:r>
              <a:rPr lang="hu-HU" altLang="hu-HU" b="1"/>
              <a:t> </a:t>
            </a:r>
            <a:r>
              <a:rPr lang="hu-HU" altLang="hu-HU"/>
              <a:t>MathWorks Simulink</a:t>
            </a:r>
            <a:endParaRPr lang="hu-HU" altLang="hu-HU" b="1"/>
          </a:p>
          <a:p>
            <a:r>
              <a:rPr lang="en-US" altLang="hu-HU" b="1"/>
              <a:t>Spice (Simulation Program with Integrated Circuit Emphasis)</a:t>
            </a:r>
            <a:r>
              <a:rPr lang="hu-HU" altLang="hu-HU" b="1"/>
              <a:t> </a:t>
            </a:r>
            <a:r>
              <a:rPr lang="hu-HU" altLang="hu-HU"/>
              <a:t>Spice Overview</a:t>
            </a:r>
            <a:endParaRPr lang="hu-HU" altLang="hu-HU" b="1"/>
          </a:p>
          <a:p>
            <a:r>
              <a:rPr lang="en-US" altLang="hu-HU" b="1"/>
              <a:t>VisSim (Visual Simulator)</a:t>
            </a:r>
            <a:r>
              <a:rPr lang="hu-HU" altLang="hu-HU" b="1"/>
              <a:t> </a:t>
            </a:r>
            <a:r>
              <a:rPr lang="hu-HU" altLang="hu-HU"/>
              <a:t>A VisSim egy grafikus nyelv és környezet a dinamikus rendszerek szimulációjára. Lehetővé teszi az analóg számítógépek működésének modellezését és szimulációját, különösen az irányítási rendszerek területén. </a:t>
            </a:r>
            <a:r>
              <a:rPr lang="hu-HU" altLang="hu-HU">
                <a:hlinkClick r:id="rId3"/>
              </a:rPr>
              <a:t>VisSim</a:t>
            </a:r>
            <a:r>
              <a:rPr lang="hu-HU" altLang="hu-HU"/>
              <a:t> https://www.youtube.com/watch?v=OtYby7QnyAE</a:t>
            </a:r>
          </a:p>
        </p:txBody>
      </p:sp>
      <p:sp>
        <p:nvSpPr>
          <p:cNvPr id="15364" name="Élőfej helye 3">
            <a:extLst>
              <a:ext uri="{FF2B5EF4-FFF2-40B4-BE49-F238E27FC236}">
                <a16:creationId xmlns:a16="http://schemas.microsoft.com/office/drawing/2014/main" id="{6FA61DCE-A586-E431-F805-87A73F7C43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15365" name="Dátum helye 4">
            <a:extLst>
              <a:ext uri="{FF2B5EF4-FFF2-40B4-BE49-F238E27FC236}">
                <a16:creationId xmlns:a16="http://schemas.microsoft.com/office/drawing/2014/main" id="{42E5171E-82E5-8CA3-0CBB-E338B51090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15366" name="Élőláb helye 5">
            <a:extLst>
              <a:ext uri="{FF2B5EF4-FFF2-40B4-BE49-F238E27FC236}">
                <a16:creationId xmlns:a16="http://schemas.microsoft.com/office/drawing/2014/main" id="{F22D7391-FD33-5A60-B73B-D51E51B25C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15367" name="Dia számának helye 6">
            <a:extLst>
              <a:ext uri="{FF2B5EF4-FFF2-40B4-BE49-F238E27FC236}">
                <a16:creationId xmlns:a16="http://schemas.microsoft.com/office/drawing/2014/main" id="{96315300-B9EE-27D4-FF29-E51DAA78E9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EF8731-72C5-4127-A1DF-EB2B9FD6C679}" type="slidenum">
              <a:rPr lang="en-GB" altLang="hu-HU" smtClean="0"/>
              <a:pPr/>
              <a:t>16</a:t>
            </a:fld>
            <a:endParaRPr lang="en-GB" alt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kép helye 1">
            <a:extLst>
              <a:ext uri="{FF2B5EF4-FFF2-40B4-BE49-F238E27FC236}">
                <a16:creationId xmlns:a16="http://schemas.microsoft.com/office/drawing/2014/main" id="{B15D4B9D-49A8-CC2D-F005-628DF9625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Jegyzetek helye 2">
            <a:extLst>
              <a:ext uri="{FF2B5EF4-FFF2-40B4-BE49-F238E27FC236}">
                <a16:creationId xmlns:a16="http://schemas.microsoft.com/office/drawing/2014/main" id="{17FDFAFC-EE84-7DBC-F92F-71E926959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u-HU" altLang="hu-HU" sz="1800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(21.02.15 LŐRIST levél Dr Horváth Zoltán Györgynek): A  fejemben élő kvantum számítógép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model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szerint, egy ilyen gép áll: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- egy erős hagyományos számítógépből (amely elsősorban a többi egység vezérlésére,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ill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a külvilággal való kapcsolattartásra szolgál)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-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memóriából (jelenleg valódi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csak hagyományos géppel szimuláltan létezik (2,4 és 8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qbites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működő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kisérletek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),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 valamint vannak megvalósítóik által kölcsönösen kétségbe vont  0, 1, 2, 4, 6, 8, 12, 16, 32, 128, 256, 1000, és 2000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qbites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 kísérletek, amelyek fotonikus-,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electron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csapda-, szupravezető bölcső-, 1 vagy 4 vegyértékű ion csapda- alapúak,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 valamint vannak még csak papíron tervezett kezdeményezések)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-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processzorból áll.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Hagyományos képzetek nyelvén a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kvantunm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számítógép egyfajta analóg számítógép, amely működése közben nem analóg áramkörök,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hanem kvantum áramkörök állapotait értékeli ki, méri.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hu-HU" altLang="hu-HU" dirty="0"/>
          </a:p>
        </p:txBody>
      </p:sp>
      <p:sp>
        <p:nvSpPr>
          <p:cNvPr id="17412" name="Élőfej helye 3">
            <a:extLst>
              <a:ext uri="{FF2B5EF4-FFF2-40B4-BE49-F238E27FC236}">
                <a16:creationId xmlns:a16="http://schemas.microsoft.com/office/drawing/2014/main" id="{6C6D3C0D-AB6C-F3BF-A228-D30C26738A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17413" name="Dátum helye 4">
            <a:extLst>
              <a:ext uri="{FF2B5EF4-FFF2-40B4-BE49-F238E27FC236}">
                <a16:creationId xmlns:a16="http://schemas.microsoft.com/office/drawing/2014/main" id="{5F176ED5-4AD3-55CC-0033-D367B63803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17414" name="Élőláb helye 5">
            <a:extLst>
              <a:ext uri="{FF2B5EF4-FFF2-40B4-BE49-F238E27FC236}">
                <a16:creationId xmlns:a16="http://schemas.microsoft.com/office/drawing/2014/main" id="{CE8EBC5F-1591-D8E9-14A2-6EDB292D11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17415" name="Dia számának helye 6">
            <a:extLst>
              <a:ext uri="{FF2B5EF4-FFF2-40B4-BE49-F238E27FC236}">
                <a16:creationId xmlns:a16="http://schemas.microsoft.com/office/drawing/2014/main" id="{40D9285D-CF5F-01FF-1A49-8A805E6AC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9CD627-CF9D-4E6A-81F0-3371268FFADC}" type="slidenum">
              <a:rPr lang="en-GB" altLang="hu-HU" smtClean="0"/>
              <a:pPr/>
              <a:t>17</a:t>
            </a:fld>
            <a:endParaRPr lang="en-GB" alt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>
            <a:extLst>
              <a:ext uri="{FF2B5EF4-FFF2-40B4-BE49-F238E27FC236}">
                <a16:creationId xmlns:a16="http://schemas.microsoft.com/office/drawing/2014/main" id="{2B07C58D-9C1B-3C43-ED81-8470DA77F1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Jegyzetek helye 2">
            <a:extLst>
              <a:ext uri="{FF2B5EF4-FFF2-40B4-BE49-F238E27FC236}">
                <a16:creationId xmlns:a16="http://schemas.microsoft.com/office/drawing/2014/main" id="{2A913292-ABF9-0F6B-815A-9557E0180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u-HU" altLang="hu-HU" sz="1800" dirty="0">
                <a:latin typeface="Calibri"/>
                <a:ea typeface="Aptos" panose="020B0004020202020204" pitchFamily="34" charset="0"/>
                <a:cs typeface="Calibri"/>
              </a:rPr>
              <a:t> </a:t>
            </a:r>
            <a:r>
              <a:rPr lang="en-US" altLang="hu-HU" sz="2800" dirty="0">
                <a:latin typeface="Arial"/>
                <a:cs typeface="Arial"/>
                <a:hlinkClick r:id="rId3"/>
              </a:rPr>
              <a:t>5 Best Quantum Computing Companies (June 2024) - Securities.io</a:t>
            </a:r>
            <a:endParaRPr lang="hu-HU" altLang="hu-HU" sz="1800" dirty="0">
              <a:latin typeface="Arial"/>
              <a:ea typeface="Aptos" panose="020B0004020202020204" pitchFamily="34" charset="0"/>
              <a:cs typeface="Arial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(21.02.15 LŐRIST levél Dr Horváth Zoltán Györgynek): Az általánosság megszorítása nélkül a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processzor lehetséges funkciói a következők: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- a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-ek állapot csoportokba szervezése (a lehetséges állapotok: induló/inicializált-állapot, kölcsönhatás/működés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 közbeni/processzáló állapot, eredmény/kiolvasandó állapot. Az állapot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tipusok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kvatummechanikailag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ekvivalensek,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 csak kvantum állapot manipulációs szerepük szerint, a kiszolgáló egységeik felépítésmódja/működése/vezérlése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 alapján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különböztethetők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meg.)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- a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qbitek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egyenkénti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vagy csoportos kölcsönhatásának előidézése (A kvantum számítógép összes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qbitjének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saját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lehetséges állapotokból álló állapot készlete (állapot tere) van és ezek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bármelyike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elvben bármely másikkal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szuperponálható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és ennek eredményeként a zártnak tekintett állapottér egy újabb állapota áll elő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(mert a természet tudja a dolgát)). Bizonyított tény, hogy kétállapotú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qbitekre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támaszkodva az állapotnegálás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művelete önmagában teljes művelet készlet, azaz csak erre a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müveletre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támaszkodva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qbiteken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értelmezhető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a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klsszikus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számítógépek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arimetikájának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összes művelete, vagyis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processzorral is megvalósítható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egy klasszikus kalkulátor. Természetesen a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processzor működése nem ezt célozza, hanem azt, hogy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   több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qbitet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kvantummechanikailag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összefogva olyan összetett kvantumállapot jöjjön létre, amely ugyanazon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elvek szerint az elemi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állapot műveletekre visszavezetve processzálható (gondoljunk bele: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ezáltal már 2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qbittel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molekuláris viselkedéseket lehetne tanulmányozni).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 - egy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, vagy egy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csoport eredmény állapotának kiolvasása/mérése. Talán ez a leg kritikusabb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processzálási funkció, mivel összetetteb állapot terű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qbitek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vagy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csoportok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művelet után kialakuló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kvantum állapotának megismerése a processzálási eredmény feltárását jelenti. A tetejében a neve ellenére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   ugyanerre a műveletre van szükség a kezdeti állapot beállítás ellenőrzésekor és közbülső állapotok szuperpozíciójának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ellenőrzött végrehajtásakor is. Itt a nehézség nyilvánvalóan abban áll, hogy a kiolvasás a valódi állapot meg-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   állapítását jelentené méréssel, anélkül, hogy a mérő rendszer ténykedése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kölcsönhatna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a mért rendszerrel.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-a negyedik funkció a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információ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híbajavítása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vagyis a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(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ek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)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en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értelmezett processzor működés, mint folyamat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alatt az összes kvantum állapot elő-állítása</a:t>
            </a:r>
            <a:r>
              <a:rPr lang="hu-HU" altLang="hu-HU" sz="1800" dirty="0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/meg-</a:t>
            </a:r>
            <a:r>
              <a:rPr lang="hu-HU" altLang="hu-HU" sz="1800" dirty="0" err="1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állapitása</a:t>
            </a:r>
            <a:r>
              <a:rPr lang="hu-HU" altLang="hu-HU" sz="1800" dirty="0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/leolvasása önazonosságának megtartása vagy legalább </a:t>
            </a:r>
            <a:r>
              <a:rPr lang="hu-HU" altLang="hu-HU" sz="1800" dirty="0" err="1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számbavehető</a:t>
            </a:r>
            <a:r>
              <a:rPr lang="hu-HU" altLang="hu-HU" sz="1800" dirty="0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torzulásainak jelzése a hibajavító ismétlések kezeléséhez elegendő alapot szolgáltatva.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A leírt kvantum számítógép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model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valamelyes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plauzibilátása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ellenére (tényleg elég jó tájékozódást biztosít), a kérdéseim,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az eredetileg meglévő és a nektek is feltett kérdéseim még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mindíg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megváloszalatlanok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Legfeljebb egy kicsit könnyebben és/vagy pontosabban tudom megfogalmazni őket.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1) Hogyan vagy mi alapján értelmezhető egy kvantum számítógép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algorimus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végrehajtási ideje?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2) A kvantum processzor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qbitjei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közötti távolság (fizikai távolság) miként értelmezhető, vagy másként fogalmazva,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</a:t>
            </a:r>
            <a:r>
              <a:rPr lang="hu-HU" altLang="hu-HU" sz="1800" dirty="0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ha a </a:t>
            </a:r>
            <a:r>
              <a:rPr lang="hu-HU" altLang="hu-HU" sz="1800" dirty="0" err="1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qbitek</a:t>
            </a:r>
            <a:r>
              <a:rPr lang="hu-HU" altLang="hu-HU" sz="1800" dirty="0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 szükségképpen különböző térbeli pontok, akkor a </a:t>
            </a:r>
            <a:r>
              <a:rPr lang="hu-HU" altLang="hu-HU" sz="1800" dirty="0" err="1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qbitek</a:t>
            </a:r>
            <a:r>
              <a:rPr lang="hu-HU" altLang="hu-HU" sz="1800" dirty="0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 maximum mekkora távolságra lehetnek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</a:t>
            </a:r>
            <a:r>
              <a:rPr lang="hu-HU" altLang="hu-HU" sz="1800" dirty="0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egymástól ahhoz, hogy állapot szuperpozíciójuk még létrejöhessen.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</a:t>
            </a:r>
            <a:r>
              <a:rPr lang="hu-HU" altLang="hu-HU" sz="1800" dirty="0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Ha ez a távolság nem nulla, akkor a kvantum állapot kölcsönhatásnak van-e ideje,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</a:t>
            </a:r>
            <a:r>
              <a:rPr lang="hu-HU" altLang="hu-HU" sz="1800" dirty="0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vagy ami ugyanaz van-e sebessége?</a:t>
            </a: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3) Ez a kérdés (a kvantum </a:t>
            </a:r>
            <a:r>
              <a:rPr lang="hu-HU" altLang="hu-HU" sz="1800" dirty="0" err="1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távolbahatás</a:t>
            </a:r>
            <a:r>
              <a:rPr lang="hu-HU" altLang="hu-HU" sz="1800" dirty="0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 kérdése) különös jelentőséggel bír a  kvantum kriptográfiában,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</a:t>
            </a:r>
            <a:r>
              <a:rPr lang="hu-HU" altLang="hu-HU" sz="1800" dirty="0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ahol a </a:t>
            </a:r>
            <a:r>
              <a:rPr lang="hu-HU" altLang="hu-HU" sz="1800" dirty="0" err="1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rejtjelző</a:t>
            </a:r>
            <a:r>
              <a:rPr lang="hu-HU" altLang="hu-HU" sz="1800" dirty="0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 és a megoldó gépet  egyetlen kvantum számítógépnek tekintik és </a:t>
            </a:r>
            <a:r>
              <a:rPr lang="hu-HU" altLang="hu-HU" sz="1800" dirty="0" err="1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működö</a:t>
            </a:r>
            <a:r>
              <a:rPr lang="hu-HU" altLang="hu-HU" sz="1800" dirty="0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 kísérleti elrendezések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</a:t>
            </a:r>
            <a:r>
              <a:rPr lang="hu-HU" altLang="hu-HU" sz="1800" dirty="0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vannak űrbeli és földi állomások közötti 100 km-es nagyságrendű távolságok áthidalására a kvantum kulcselosztási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</a:t>
            </a:r>
            <a:r>
              <a:rPr lang="hu-HU" altLang="hu-HU" sz="1800" dirty="0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probléma kezelésében. (Tudtommal ez a fotonikus kvantum processzor megvalósítás jutott a leg messzebbre és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</a:t>
            </a:r>
            <a:r>
              <a:rPr lang="hu-HU" altLang="hu-HU" sz="1800" dirty="0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egyre </a:t>
            </a:r>
            <a:r>
              <a:rPr lang="hu-HU" altLang="hu-HU" sz="1800" dirty="0" err="1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kevessebben</a:t>
            </a:r>
            <a:r>
              <a:rPr lang="hu-HU" altLang="hu-HU" sz="1800" dirty="0">
                <a:latin typeface="Arial Black"/>
                <a:ea typeface="Aptos" panose="020B0004020202020204" pitchFamily="34" charset="0"/>
                <a:cs typeface="Aptos" panose="020B0004020202020204" pitchFamily="34" charset="0"/>
              </a:rPr>
              <a:t> vitatják a realitását. Ugyanez másképp, fénykábeles változatban 10km-es nagyságrendben.))</a:t>
            </a: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9460" name="Élőfej helye 3">
            <a:extLst>
              <a:ext uri="{FF2B5EF4-FFF2-40B4-BE49-F238E27FC236}">
                <a16:creationId xmlns:a16="http://schemas.microsoft.com/office/drawing/2014/main" id="{C08126DC-3383-8B3A-0FE6-093DD026FC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19461" name="Dátum helye 4">
            <a:extLst>
              <a:ext uri="{FF2B5EF4-FFF2-40B4-BE49-F238E27FC236}">
                <a16:creationId xmlns:a16="http://schemas.microsoft.com/office/drawing/2014/main" id="{3A91B1EC-3830-3782-1050-5EF2613597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19462" name="Élőláb helye 5">
            <a:extLst>
              <a:ext uri="{FF2B5EF4-FFF2-40B4-BE49-F238E27FC236}">
                <a16:creationId xmlns:a16="http://schemas.microsoft.com/office/drawing/2014/main" id="{B0D6AAE5-0BA6-229B-8CD0-843012228F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19463" name="Dia számának helye 6">
            <a:extLst>
              <a:ext uri="{FF2B5EF4-FFF2-40B4-BE49-F238E27FC236}">
                <a16:creationId xmlns:a16="http://schemas.microsoft.com/office/drawing/2014/main" id="{3E768007-C92C-F2DA-DA7D-1F7981B95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3EC62A-3F71-486B-A3D1-36FB1133CB6D}" type="slidenum">
              <a:rPr lang="en-GB" altLang="hu-HU" smtClean="0"/>
              <a:pPr/>
              <a:t>18</a:t>
            </a:fld>
            <a:endParaRPr lang="en-GB" alt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>
            <a:extLst>
              <a:ext uri="{FF2B5EF4-FFF2-40B4-BE49-F238E27FC236}">
                <a16:creationId xmlns:a16="http://schemas.microsoft.com/office/drawing/2014/main" id="{2B07C58D-9C1B-3C43-ED81-8470DA77F1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Jegyzetek helye 2">
            <a:extLst>
              <a:ext uri="{FF2B5EF4-FFF2-40B4-BE49-F238E27FC236}">
                <a16:creationId xmlns:a16="http://schemas.microsoft.com/office/drawing/2014/main" id="{2A913292-ABF9-0F6B-815A-9557E0180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u-HU" altLang="hu-HU" sz="1800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US" altLang="hu-HU" sz="2800" dirty="0">
                <a:hlinkClick r:id="rId3"/>
              </a:rPr>
              <a:t>5 Best Quantum Computing Companies (June 2024) - Securities.io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(21.02.15 LŐRIST levél Dr Horváth Zoltán Györgynek): Az általánosság megszorítása nélkül a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processzor lehetséges funkciói a következők: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- a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-ek állapot csoportokba szervezése (a lehetséges állapotok: induló/inicializált-állapot, kölcsönhatás/működés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 közbeni/processzáló állapot, eredmény/kiolvasandó állapot. Az állapot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tipusok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kvatummechanikailag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ekvivalensek,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 csak kvantum állapot manipulációs szerepük szerint, a kiszolgáló egységeik felépítésmódja/működése/vezérlése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 alapján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különböztethetők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meg.)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- a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qbitek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egyenkénti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vagy csoportos kölcsönhatásának előidézése (A kvantum számítógép összes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qbitjének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saját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lehetséges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állaootokból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álló állapot készlete (állapot tere) van és ezek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bármelyike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elvben bármely másikkal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szuperponálható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és ennek eredményeként a zártnak tekintett állapottér egy újabb állapota áll elő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(mert a természet tudja a dolgát)). Bizonyított tény, hogy kétállapotú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qbitekre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támaszkodva az állapotnegálás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művelete önmagában teljes művelet készlet, azaz csak erre a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müveletre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támaszkodva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qbiteken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értelmezhető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a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klsszikus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számítógépek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arimetikájának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összes művelete, vagyis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processzorral is megvalósítható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egy klasszikus kalkulátor. Természetesen a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processzor működése nem ezt célozza, hanem azt, hogy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   több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qbitet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kvantummechanikailag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összefogva olyan összetett kvantumállapot jöjjön létre, amely ugyanazon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elvek szerint az elemi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állapot műveletekre visszavezetve processzálható (gondoljunk bele: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ezáltal már 2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qbittel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molekuláris viselkedéseket lehetne tanulmányozni).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 - egy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, vagy egy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csoport eredmény állapotának kiolvasása/mérése. Talán ez a leg kritikusabb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processzálási funkció, mivel összetetteb állapot terű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qbitek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vagy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csoportok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művelet után kialakuló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kvantum állapotának megismerése a processzálási eredmény feltárását jelenti. A tetejében a neve ellenére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   ugyanerre a műveletre van szükség a kezdeti állapot beállítás ellenőrzésekor és közbülső állapotok szuperpozíciójának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ellenőrzött végrehajtásakor is. Itt a nehézség nyilvánvalóan abban áll, hogy a kiolvasás a valódi állapot meg-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   állapítását jelentené méréssel, anélkül, hogy a mérő rendszer ténykedése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kölcsönhatna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a mért rendszerrel.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-a negyedik funkció a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információ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híbajavítása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vagyis a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(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ek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)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en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értelmezett processzor működés, mint folyamat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alatt az összes kvantum állapot elő-állítása</a:t>
            </a:r>
            <a:r>
              <a:rPr lang="hu-HU" altLang="hu-HU" sz="1800" dirty="0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/meg-</a:t>
            </a:r>
            <a:r>
              <a:rPr lang="hu-HU" altLang="hu-HU" sz="1800" dirty="0" err="1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állapitása</a:t>
            </a:r>
            <a:r>
              <a:rPr lang="hu-HU" altLang="hu-HU" sz="1800" dirty="0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/leolvasása önazonosságának megtartása vagy legalább </a:t>
            </a:r>
            <a:r>
              <a:rPr lang="hu-HU" altLang="hu-HU" sz="1800" dirty="0" err="1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számbavehető</a:t>
            </a:r>
            <a:r>
              <a:rPr lang="hu-HU" altLang="hu-HU" sz="1800" dirty="0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      torzulásainak jelzése a hibajavító ismétlések kezeléséhez elegendő alapot szolgáltatva.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A leírt kvantum számítógép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model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valamelyes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plauzibilátása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ellenére (tényleg elég jó tájékozódást biztosít), a kérdéseim,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az eredetileg meglévő és a nektek is feltett kérdéseim még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mindíg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megváloszalatlanok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Legfeljebb egy kicsit könnyebben és/vagy pontosabban tudom megfogalmazni őket.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1) Hogyan vagy mi alapján értelmezhető egy kvantum számítógép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algorimus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végrehajtási ideje?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2) A kvantum processzor </a:t>
            </a:r>
            <a:r>
              <a:rPr lang="hu-HU" altLang="hu-HU" sz="1800" dirty="0" err="1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qbitjei</a:t>
            </a:r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 közötti távolság (fizikai távolság) miként értelmezhető, vagy másként fogalmazva,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</a:t>
            </a:r>
            <a:r>
              <a:rPr lang="hu-HU" altLang="hu-HU" sz="1800" dirty="0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ha a </a:t>
            </a:r>
            <a:r>
              <a:rPr lang="hu-HU" altLang="hu-HU" sz="1800" dirty="0" err="1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qbitek</a:t>
            </a:r>
            <a:r>
              <a:rPr lang="hu-HU" altLang="hu-HU" sz="1800" dirty="0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szükségképpen különböző térbeli pontok, akkor a </a:t>
            </a:r>
            <a:r>
              <a:rPr lang="hu-HU" altLang="hu-HU" sz="1800" dirty="0" err="1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qbitek</a:t>
            </a:r>
            <a:r>
              <a:rPr lang="hu-HU" altLang="hu-HU" sz="1800" dirty="0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maximum mekkora távolságra lehetnek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</a:t>
            </a:r>
            <a:r>
              <a:rPr lang="hu-HU" altLang="hu-HU" sz="1800" dirty="0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egymástól ahhoz, hogy állapot szuperpozíciójuk még létrejöhessen.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</a:t>
            </a:r>
            <a:r>
              <a:rPr lang="hu-HU" altLang="hu-HU" sz="1800" dirty="0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Ha ez a távolság nem nulla, akkor a kvantum állapot kölcsönhatásnak van-e ideje,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</a:t>
            </a:r>
            <a:r>
              <a:rPr lang="hu-HU" altLang="hu-HU" sz="1800" dirty="0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vagy ami ugyanaz van-e sebessége?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3) Ez a kérdés (a kvantum </a:t>
            </a:r>
            <a:r>
              <a:rPr lang="hu-HU" altLang="hu-HU" sz="1800" dirty="0" err="1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távolbahatás</a:t>
            </a:r>
            <a:r>
              <a:rPr lang="hu-HU" altLang="hu-HU" sz="1800" dirty="0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kérdése) különös jelentőséggel bír a  kvantum kriptográfiában,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</a:t>
            </a:r>
            <a:r>
              <a:rPr lang="hu-HU" altLang="hu-HU" sz="1800" dirty="0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ahol a </a:t>
            </a:r>
            <a:r>
              <a:rPr lang="hu-HU" altLang="hu-HU" sz="1800" dirty="0" err="1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rejtjelző</a:t>
            </a:r>
            <a:r>
              <a:rPr lang="hu-HU" altLang="hu-HU" sz="1800" dirty="0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és a megoldó gépet  egyetlen kvantum számítógépnek tekintik és </a:t>
            </a:r>
            <a:r>
              <a:rPr lang="hu-HU" altLang="hu-HU" sz="1800" dirty="0" err="1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működö</a:t>
            </a:r>
            <a:r>
              <a:rPr lang="hu-HU" altLang="hu-HU" sz="1800" dirty="0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kísérleti elrendezések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</a:t>
            </a:r>
            <a:r>
              <a:rPr lang="hu-HU" altLang="hu-HU" sz="1800" dirty="0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vannak űrbeli és földi állomások közötti 100 km-es nagyságrendű távolságok áthidalására a kvantum kulcselosztási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</a:t>
            </a:r>
            <a:r>
              <a:rPr lang="hu-HU" altLang="hu-HU" sz="1800" dirty="0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probléma kezelésében. (Tudtommal ez a fotonikus kvantum processzor megvalósítás jutott a leg messzebbre és 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     </a:t>
            </a:r>
            <a:r>
              <a:rPr lang="hu-HU" altLang="hu-HU" sz="1800" dirty="0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egyre </a:t>
            </a:r>
            <a:r>
              <a:rPr lang="hu-HU" altLang="hu-HU" sz="1800" dirty="0" err="1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kevessebben</a:t>
            </a:r>
            <a:r>
              <a:rPr lang="hu-HU" altLang="hu-HU" sz="1800" dirty="0">
                <a:latin typeface="Arial Black" panose="020B0A040201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vitatják a realitását. Ugyanez másképp, fénykábeles változatban 10km-es nagyságrendben.))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1800" dirty="0">
                <a:latin typeface="Arial Black ,sans-serif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hu-HU" altLang="hu-HU" sz="18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9460" name="Élőfej helye 3">
            <a:extLst>
              <a:ext uri="{FF2B5EF4-FFF2-40B4-BE49-F238E27FC236}">
                <a16:creationId xmlns:a16="http://schemas.microsoft.com/office/drawing/2014/main" id="{C08126DC-3383-8B3A-0FE6-093DD026FC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19461" name="Dátum helye 4">
            <a:extLst>
              <a:ext uri="{FF2B5EF4-FFF2-40B4-BE49-F238E27FC236}">
                <a16:creationId xmlns:a16="http://schemas.microsoft.com/office/drawing/2014/main" id="{3A91B1EC-3830-3782-1050-5EF2613597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19462" name="Élőláb helye 5">
            <a:extLst>
              <a:ext uri="{FF2B5EF4-FFF2-40B4-BE49-F238E27FC236}">
                <a16:creationId xmlns:a16="http://schemas.microsoft.com/office/drawing/2014/main" id="{B0D6AAE5-0BA6-229B-8CD0-843012228F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19463" name="Dia számának helye 6">
            <a:extLst>
              <a:ext uri="{FF2B5EF4-FFF2-40B4-BE49-F238E27FC236}">
                <a16:creationId xmlns:a16="http://schemas.microsoft.com/office/drawing/2014/main" id="{3E768007-C92C-F2DA-DA7D-1F7981B95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3EC62A-3F71-486B-A3D1-36FB1133CB6D}" type="slidenum">
              <a:rPr lang="en-GB" altLang="hu-HU" smtClean="0"/>
              <a:pPr/>
              <a:t>19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427896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7E8B995-0C56-A833-CFC7-BEB7D24CE9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CFE9709-9DC2-33DA-680D-29286531BB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6D862071-9F71-DD6C-35F8-665C6E4AAA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555ADB8C-F41F-D56F-DC12-8DC942A1D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CD6706-9814-4F52-BB14-A957B8D68CAF}" type="slidenum">
              <a:rPr lang="en-GB" altLang="hu-HU" smtClean="0"/>
              <a:pPr/>
              <a:t>2</a:t>
            </a:fld>
            <a:endParaRPr lang="en-GB" altLang="hu-HU"/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id="{08761A4B-E609-65B3-92B0-9146449A8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CF148691-2B0D-3E6D-97D6-50DD315F5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2895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>
            <a:extLst>
              <a:ext uri="{FF2B5EF4-FFF2-40B4-BE49-F238E27FC236}">
                <a16:creationId xmlns:a16="http://schemas.microsoft.com/office/drawing/2014/main" id="{79E57A1A-313F-C1BF-49E0-E7559C1AD3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Jegyzetek helye 2">
            <a:extLst>
              <a:ext uri="{FF2B5EF4-FFF2-40B4-BE49-F238E27FC236}">
                <a16:creationId xmlns:a16="http://schemas.microsoft.com/office/drawing/2014/main" id="{313E797E-EE2B-C900-3D39-5B0E41A84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hu-HU" dirty="0">
                <a:hlinkClick r:id="rId3"/>
              </a:rPr>
              <a:t>Timeline of quantum computing and communication - Wikipedia</a:t>
            </a:r>
            <a:endParaRPr lang="hu-HU" altLang="hu-HU" dirty="0">
              <a:hlinkClick r:id="rId4"/>
            </a:endParaRPr>
          </a:p>
          <a:p>
            <a:r>
              <a:rPr lang="en-US" altLang="hu-HU" dirty="0">
                <a:hlinkClick r:id="rId4"/>
              </a:rPr>
              <a:t>List of companies involved in quantum computing or communication – Wikipedia</a:t>
            </a:r>
            <a:endParaRPr lang="hu-HU" altLang="hu-HU" dirty="0"/>
          </a:p>
          <a:p>
            <a:r>
              <a:rPr lang="en-US" altLang="hu-HU" dirty="0">
                <a:hlinkClick r:id="rId5"/>
              </a:rPr>
              <a:t>5 Best Quantum Computing Companies (June 2024) - Securities.io</a:t>
            </a:r>
            <a:endParaRPr lang="hu-HU" altLang="hu-HU" dirty="0"/>
          </a:p>
        </p:txBody>
      </p:sp>
      <p:sp>
        <p:nvSpPr>
          <p:cNvPr id="21508" name="Élőfej helye 3">
            <a:extLst>
              <a:ext uri="{FF2B5EF4-FFF2-40B4-BE49-F238E27FC236}">
                <a16:creationId xmlns:a16="http://schemas.microsoft.com/office/drawing/2014/main" id="{66399195-509D-8C4C-5089-CB020B0804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21509" name="Dátum helye 4">
            <a:extLst>
              <a:ext uri="{FF2B5EF4-FFF2-40B4-BE49-F238E27FC236}">
                <a16:creationId xmlns:a16="http://schemas.microsoft.com/office/drawing/2014/main" id="{D07E4827-4151-05E5-8107-A290029BDA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21510" name="Élőláb helye 5">
            <a:extLst>
              <a:ext uri="{FF2B5EF4-FFF2-40B4-BE49-F238E27FC236}">
                <a16:creationId xmlns:a16="http://schemas.microsoft.com/office/drawing/2014/main" id="{DF7ED7C3-91B8-EFF0-3D4C-02EF862AAB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21511" name="Dia számának helye 6">
            <a:extLst>
              <a:ext uri="{FF2B5EF4-FFF2-40B4-BE49-F238E27FC236}">
                <a16:creationId xmlns:a16="http://schemas.microsoft.com/office/drawing/2014/main" id="{0738190A-E571-C31A-E1F1-7EAB2ACEC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EDD2AE-9870-4474-8DA4-A060DD74FD0C}" type="slidenum">
              <a:rPr lang="en-GB" altLang="hu-HU" smtClean="0"/>
              <a:pPr/>
              <a:t>20</a:t>
            </a:fld>
            <a:endParaRPr lang="en-GB" alt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>
            <a:extLst>
              <a:ext uri="{FF2B5EF4-FFF2-40B4-BE49-F238E27FC236}">
                <a16:creationId xmlns:a16="http://schemas.microsoft.com/office/drawing/2014/main" id="{79E57A1A-313F-C1BF-49E0-E7559C1AD3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Jegyzetek helye 2">
            <a:extLst>
              <a:ext uri="{FF2B5EF4-FFF2-40B4-BE49-F238E27FC236}">
                <a16:creationId xmlns:a16="http://schemas.microsoft.com/office/drawing/2014/main" id="{313E797E-EE2B-C900-3D39-5B0E41A84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hu-HU">
                <a:latin typeface="Arial"/>
                <a:cs typeface="Arial"/>
                <a:hlinkClick r:id="rId3"/>
              </a:rPr>
              <a:t>Timeline of quantum computing and communication - Wikipedia</a:t>
            </a:r>
            <a:endParaRPr lang="hu-HU" altLang="hu-HU">
              <a:latin typeface="Arial"/>
              <a:cs typeface="Arial"/>
              <a:hlinkClick r:id="rId4"/>
            </a:endParaRPr>
          </a:p>
          <a:p>
            <a:r>
              <a:rPr lang="en-US" altLang="hu-HU">
                <a:latin typeface="Arial"/>
                <a:cs typeface="Arial"/>
                <a:hlinkClick r:id="rId4"/>
              </a:rPr>
              <a:t>List of companies involved in quantum computing or communication – Wikipedia</a:t>
            </a:r>
            <a:endParaRPr lang="hu-HU" altLang="hu-HU">
              <a:latin typeface="Arial"/>
              <a:cs typeface="Arial"/>
            </a:endParaRPr>
          </a:p>
          <a:p>
            <a:r>
              <a:rPr lang="en-US">
                <a:hlinkClick r:id="rId5"/>
              </a:rPr>
              <a:t>240402-A Brief History of Quantum Computing _ by QUANTUMPEDIA - The Quantum Encyclopedia _ Medium.htm</a:t>
            </a:r>
            <a:endParaRPr lang="hu-HU"/>
          </a:p>
        </p:txBody>
      </p:sp>
      <p:sp>
        <p:nvSpPr>
          <p:cNvPr id="21508" name="Élőfej helye 3">
            <a:extLst>
              <a:ext uri="{FF2B5EF4-FFF2-40B4-BE49-F238E27FC236}">
                <a16:creationId xmlns:a16="http://schemas.microsoft.com/office/drawing/2014/main" id="{66399195-509D-8C4C-5089-CB020B0804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21509" name="Dátum helye 4">
            <a:extLst>
              <a:ext uri="{FF2B5EF4-FFF2-40B4-BE49-F238E27FC236}">
                <a16:creationId xmlns:a16="http://schemas.microsoft.com/office/drawing/2014/main" id="{D07E4827-4151-05E5-8107-A290029BDA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21510" name="Élőláb helye 5">
            <a:extLst>
              <a:ext uri="{FF2B5EF4-FFF2-40B4-BE49-F238E27FC236}">
                <a16:creationId xmlns:a16="http://schemas.microsoft.com/office/drawing/2014/main" id="{DF7ED7C3-91B8-EFF0-3D4C-02EF862AAB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21511" name="Dia számának helye 6">
            <a:extLst>
              <a:ext uri="{FF2B5EF4-FFF2-40B4-BE49-F238E27FC236}">
                <a16:creationId xmlns:a16="http://schemas.microsoft.com/office/drawing/2014/main" id="{0738190A-E571-C31A-E1F1-7EAB2ACEC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EDD2AE-9870-4474-8DA4-A060DD74FD0C}" type="slidenum">
              <a:rPr lang="en-GB" altLang="hu-HU" smtClean="0"/>
              <a:pPr/>
              <a:t>21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4084019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>
            <a:extLst>
              <a:ext uri="{FF2B5EF4-FFF2-40B4-BE49-F238E27FC236}">
                <a16:creationId xmlns:a16="http://schemas.microsoft.com/office/drawing/2014/main" id="{79E57A1A-313F-C1BF-49E0-E7559C1AD3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Jegyzetek helye 2">
            <a:extLst>
              <a:ext uri="{FF2B5EF4-FFF2-40B4-BE49-F238E27FC236}">
                <a16:creationId xmlns:a16="http://schemas.microsoft.com/office/drawing/2014/main" id="{313E797E-EE2B-C900-3D39-5B0E41A84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hu-HU">
                <a:latin typeface="Arial"/>
                <a:cs typeface="Arial"/>
                <a:hlinkClick r:id="rId3"/>
              </a:rPr>
              <a:t>Timeline of quantum computing and communication - Wikipedia</a:t>
            </a:r>
            <a:endParaRPr lang="hu-HU" altLang="hu-HU">
              <a:latin typeface="Arial"/>
              <a:cs typeface="Arial"/>
              <a:hlinkClick r:id="rId4"/>
            </a:endParaRPr>
          </a:p>
          <a:p>
            <a:r>
              <a:rPr lang="en-US" altLang="hu-HU">
                <a:latin typeface="Arial"/>
                <a:cs typeface="Arial"/>
                <a:hlinkClick r:id="rId4"/>
              </a:rPr>
              <a:t>List of companies involved in quantum computing or communication – Wikipedia</a:t>
            </a:r>
            <a:endParaRPr lang="hu-HU" altLang="hu-HU">
              <a:latin typeface="Arial"/>
              <a:cs typeface="Arial"/>
            </a:endParaRPr>
          </a:p>
          <a:p>
            <a:r>
              <a:rPr lang="en-US">
                <a:hlinkClick r:id="rId5"/>
              </a:rPr>
              <a:t>240402-A Brief History of Quantum Computing _ by QUANTUMPEDIA - The Quantum Encyclopedia _ Medium.htm</a:t>
            </a:r>
            <a:endParaRPr lang="hu-HU"/>
          </a:p>
        </p:txBody>
      </p:sp>
      <p:sp>
        <p:nvSpPr>
          <p:cNvPr id="21508" name="Élőfej helye 3">
            <a:extLst>
              <a:ext uri="{FF2B5EF4-FFF2-40B4-BE49-F238E27FC236}">
                <a16:creationId xmlns:a16="http://schemas.microsoft.com/office/drawing/2014/main" id="{66399195-509D-8C4C-5089-CB020B0804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21509" name="Dátum helye 4">
            <a:extLst>
              <a:ext uri="{FF2B5EF4-FFF2-40B4-BE49-F238E27FC236}">
                <a16:creationId xmlns:a16="http://schemas.microsoft.com/office/drawing/2014/main" id="{D07E4827-4151-05E5-8107-A290029BDA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21510" name="Élőláb helye 5">
            <a:extLst>
              <a:ext uri="{FF2B5EF4-FFF2-40B4-BE49-F238E27FC236}">
                <a16:creationId xmlns:a16="http://schemas.microsoft.com/office/drawing/2014/main" id="{DF7ED7C3-91B8-EFF0-3D4C-02EF862AAB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21511" name="Dia számának helye 6">
            <a:extLst>
              <a:ext uri="{FF2B5EF4-FFF2-40B4-BE49-F238E27FC236}">
                <a16:creationId xmlns:a16="http://schemas.microsoft.com/office/drawing/2014/main" id="{0738190A-E571-C31A-E1F1-7EAB2ACEC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EDD2AE-9870-4474-8DA4-A060DD74FD0C}" type="slidenum">
              <a:rPr lang="en-GB" altLang="hu-HU" smtClean="0"/>
              <a:pPr/>
              <a:t>22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4065639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>
            <a:extLst>
              <a:ext uri="{FF2B5EF4-FFF2-40B4-BE49-F238E27FC236}">
                <a16:creationId xmlns:a16="http://schemas.microsoft.com/office/drawing/2014/main" id="{79E57A1A-313F-C1BF-49E0-E7559C1AD3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Jegyzetek helye 2">
            <a:extLst>
              <a:ext uri="{FF2B5EF4-FFF2-40B4-BE49-F238E27FC236}">
                <a16:creationId xmlns:a16="http://schemas.microsoft.com/office/drawing/2014/main" id="{313E797E-EE2B-C900-3D39-5B0E41A84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hu-HU" dirty="0">
                <a:hlinkClick r:id="rId3"/>
              </a:rPr>
              <a:t>Timeline of quantum computing and communication - Wikipedia</a:t>
            </a:r>
            <a:endParaRPr lang="hu-HU" altLang="hu-HU" dirty="0">
              <a:hlinkClick r:id="rId4"/>
            </a:endParaRPr>
          </a:p>
          <a:p>
            <a:r>
              <a:rPr lang="en-US" altLang="hu-HU" dirty="0">
                <a:hlinkClick r:id="rId4"/>
              </a:rPr>
              <a:t>List of companies involved in quantum computing or communication – Wikipedia</a:t>
            </a:r>
            <a:endParaRPr lang="hu-HU" altLang="hu-HU" dirty="0"/>
          </a:p>
          <a:p>
            <a:r>
              <a:rPr lang="en-US" altLang="hu-HU" dirty="0">
                <a:hlinkClick r:id="rId5"/>
              </a:rPr>
              <a:t>5 Best Quantum Computing Companies (June 2024) - Securities.io</a:t>
            </a:r>
            <a:endParaRPr lang="hu-HU" altLang="hu-HU" dirty="0"/>
          </a:p>
        </p:txBody>
      </p:sp>
      <p:sp>
        <p:nvSpPr>
          <p:cNvPr id="21508" name="Élőfej helye 3">
            <a:extLst>
              <a:ext uri="{FF2B5EF4-FFF2-40B4-BE49-F238E27FC236}">
                <a16:creationId xmlns:a16="http://schemas.microsoft.com/office/drawing/2014/main" id="{66399195-509D-8C4C-5089-CB020B0804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21509" name="Dátum helye 4">
            <a:extLst>
              <a:ext uri="{FF2B5EF4-FFF2-40B4-BE49-F238E27FC236}">
                <a16:creationId xmlns:a16="http://schemas.microsoft.com/office/drawing/2014/main" id="{D07E4827-4151-05E5-8107-A290029BDA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21510" name="Élőláb helye 5">
            <a:extLst>
              <a:ext uri="{FF2B5EF4-FFF2-40B4-BE49-F238E27FC236}">
                <a16:creationId xmlns:a16="http://schemas.microsoft.com/office/drawing/2014/main" id="{DF7ED7C3-91B8-EFF0-3D4C-02EF862AAB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21511" name="Dia számának helye 6">
            <a:extLst>
              <a:ext uri="{FF2B5EF4-FFF2-40B4-BE49-F238E27FC236}">
                <a16:creationId xmlns:a16="http://schemas.microsoft.com/office/drawing/2014/main" id="{0738190A-E571-C31A-E1F1-7EAB2ACEC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EDD2AE-9870-4474-8DA4-A060DD74FD0C}" type="slidenum">
              <a:rPr lang="en-GB" altLang="hu-HU" smtClean="0"/>
              <a:pPr/>
              <a:t>23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960157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>
            <a:extLst>
              <a:ext uri="{FF2B5EF4-FFF2-40B4-BE49-F238E27FC236}">
                <a16:creationId xmlns:a16="http://schemas.microsoft.com/office/drawing/2014/main" id="{79E57A1A-313F-C1BF-49E0-E7559C1AD3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Jegyzetek helye 2">
            <a:extLst>
              <a:ext uri="{FF2B5EF4-FFF2-40B4-BE49-F238E27FC236}">
                <a16:creationId xmlns:a16="http://schemas.microsoft.com/office/drawing/2014/main" id="{313E797E-EE2B-C900-3D39-5B0E41A84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hu-HU">
                <a:latin typeface="Arial"/>
                <a:cs typeface="Arial"/>
                <a:hlinkClick r:id="rId3"/>
              </a:rPr>
              <a:t>Timeline of quantum computing and communication - Wikipedia</a:t>
            </a:r>
            <a:endParaRPr lang="hu-HU" altLang="hu-HU">
              <a:latin typeface="Arial"/>
              <a:cs typeface="Arial"/>
              <a:hlinkClick r:id="rId4"/>
            </a:endParaRPr>
          </a:p>
          <a:p>
            <a:r>
              <a:rPr lang="en-US" altLang="hu-HU">
                <a:latin typeface="Arial"/>
                <a:cs typeface="Arial"/>
                <a:hlinkClick r:id="rId4"/>
              </a:rPr>
              <a:t>List of companies involved in quantum computing or communication – Wikipedia</a:t>
            </a:r>
            <a:endParaRPr lang="hu-HU" altLang="hu-HU">
              <a:latin typeface="Arial"/>
              <a:cs typeface="Arial"/>
            </a:endParaRPr>
          </a:p>
          <a:p>
            <a:r>
              <a:rPr lang="en-US">
                <a:hlinkClick r:id="rId5"/>
              </a:rPr>
              <a:t>240402-A Brief History of Quantum Computing _ by QUANTUMPEDIA - The Quantum Encyclopedia _ Medium.htm</a:t>
            </a:r>
            <a:endParaRPr lang="hu-HU"/>
          </a:p>
        </p:txBody>
      </p:sp>
      <p:sp>
        <p:nvSpPr>
          <p:cNvPr id="21508" name="Élőfej helye 3">
            <a:extLst>
              <a:ext uri="{FF2B5EF4-FFF2-40B4-BE49-F238E27FC236}">
                <a16:creationId xmlns:a16="http://schemas.microsoft.com/office/drawing/2014/main" id="{66399195-509D-8C4C-5089-CB020B0804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21509" name="Dátum helye 4">
            <a:extLst>
              <a:ext uri="{FF2B5EF4-FFF2-40B4-BE49-F238E27FC236}">
                <a16:creationId xmlns:a16="http://schemas.microsoft.com/office/drawing/2014/main" id="{D07E4827-4151-05E5-8107-A290029BDA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21510" name="Élőláb helye 5">
            <a:extLst>
              <a:ext uri="{FF2B5EF4-FFF2-40B4-BE49-F238E27FC236}">
                <a16:creationId xmlns:a16="http://schemas.microsoft.com/office/drawing/2014/main" id="{DF7ED7C3-91B8-EFF0-3D4C-02EF862AAB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21511" name="Dia számának helye 6">
            <a:extLst>
              <a:ext uri="{FF2B5EF4-FFF2-40B4-BE49-F238E27FC236}">
                <a16:creationId xmlns:a16="http://schemas.microsoft.com/office/drawing/2014/main" id="{0738190A-E571-C31A-E1F1-7EAB2ACEC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EDD2AE-9870-4474-8DA4-A060DD74FD0C}" type="slidenum">
              <a:rPr lang="en-GB" altLang="hu-HU" smtClean="0"/>
              <a:pPr/>
              <a:t>24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948830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>
            <a:extLst>
              <a:ext uri="{FF2B5EF4-FFF2-40B4-BE49-F238E27FC236}">
                <a16:creationId xmlns:a16="http://schemas.microsoft.com/office/drawing/2014/main" id="{79E57A1A-313F-C1BF-49E0-E7559C1AD3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Jegyzetek helye 2">
            <a:extLst>
              <a:ext uri="{FF2B5EF4-FFF2-40B4-BE49-F238E27FC236}">
                <a16:creationId xmlns:a16="http://schemas.microsoft.com/office/drawing/2014/main" id="{313E797E-EE2B-C900-3D39-5B0E41A84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hu-HU">
                <a:latin typeface="Arial"/>
                <a:cs typeface="Arial"/>
                <a:hlinkClick r:id="rId3"/>
              </a:rPr>
              <a:t>Timeline of quantum computing and communication - Wikipedia</a:t>
            </a:r>
            <a:endParaRPr lang="hu-HU" altLang="hu-HU">
              <a:latin typeface="Arial"/>
              <a:cs typeface="Arial"/>
              <a:hlinkClick r:id="rId4"/>
            </a:endParaRPr>
          </a:p>
          <a:p>
            <a:r>
              <a:rPr lang="en-US" altLang="hu-HU">
                <a:latin typeface="Arial"/>
                <a:cs typeface="Arial"/>
                <a:hlinkClick r:id="rId4"/>
              </a:rPr>
              <a:t>List of companies involved in quantum computing or communication – Wikipedia</a:t>
            </a:r>
            <a:endParaRPr lang="hu-HU" altLang="hu-HU">
              <a:latin typeface="Arial"/>
              <a:cs typeface="Arial"/>
            </a:endParaRPr>
          </a:p>
          <a:p>
            <a:r>
              <a:rPr lang="en-US">
                <a:hlinkClick r:id="rId5"/>
              </a:rPr>
              <a:t>240402-A Brief History of Quantum Computing _ by QUANTUMPEDIA - The Quantum Encyclopedia _ Medium.htm</a:t>
            </a:r>
            <a:endParaRPr lang="hu-HU"/>
          </a:p>
        </p:txBody>
      </p:sp>
      <p:sp>
        <p:nvSpPr>
          <p:cNvPr id="21508" name="Élőfej helye 3">
            <a:extLst>
              <a:ext uri="{FF2B5EF4-FFF2-40B4-BE49-F238E27FC236}">
                <a16:creationId xmlns:a16="http://schemas.microsoft.com/office/drawing/2014/main" id="{66399195-509D-8C4C-5089-CB020B0804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21509" name="Dátum helye 4">
            <a:extLst>
              <a:ext uri="{FF2B5EF4-FFF2-40B4-BE49-F238E27FC236}">
                <a16:creationId xmlns:a16="http://schemas.microsoft.com/office/drawing/2014/main" id="{D07E4827-4151-05E5-8107-A290029BDA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21510" name="Élőláb helye 5">
            <a:extLst>
              <a:ext uri="{FF2B5EF4-FFF2-40B4-BE49-F238E27FC236}">
                <a16:creationId xmlns:a16="http://schemas.microsoft.com/office/drawing/2014/main" id="{DF7ED7C3-91B8-EFF0-3D4C-02EF862AAB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21511" name="Dia számának helye 6">
            <a:extLst>
              <a:ext uri="{FF2B5EF4-FFF2-40B4-BE49-F238E27FC236}">
                <a16:creationId xmlns:a16="http://schemas.microsoft.com/office/drawing/2014/main" id="{0738190A-E571-C31A-E1F1-7EAB2ACEC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EDD2AE-9870-4474-8DA4-A060DD74FD0C}" type="slidenum">
              <a:rPr lang="en-GB" altLang="hu-HU" smtClean="0"/>
              <a:pPr/>
              <a:t>25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210246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>
            <a:extLst>
              <a:ext uri="{FF2B5EF4-FFF2-40B4-BE49-F238E27FC236}">
                <a16:creationId xmlns:a16="http://schemas.microsoft.com/office/drawing/2014/main" id="{79E57A1A-313F-C1BF-49E0-E7559C1AD3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Jegyzetek helye 2">
            <a:extLst>
              <a:ext uri="{FF2B5EF4-FFF2-40B4-BE49-F238E27FC236}">
                <a16:creationId xmlns:a16="http://schemas.microsoft.com/office/drawing/2014/main" id="{313E797E-EE2B-C900-3D39-5B0E41A84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latin typeface="Arial"/>
                <a:cs typeface="Arial"/>
                <a:hlinkClick r:id="rId3"/>
              </a:rPr>
              <a:t>231026Semiconductor Engineering-Leaps in Quantum Computing</a:t>
            </a:r>
          </a:p>
          <a:p>
            <a:r>
              <a:rPr lang="en-US" dirty="0">
                <a:latin typeface="Arial"/>
                <a:cs typeface="Arial"/>
              </a:rPr>
              <a:t>[1] </a:t>
            </a:r>
            <a:r>
              <a:rPr lang="en-US" dirty="0" err="1">
                <a:latin typeface="Arial"/>
                <a:cs typeface="Arial"/>
              </a:rPr>
              <a:t>Renaudin</a:t>
            </a:r>
            <a:r>
              <a:rPr lang="en-US" dirty="0">
                <a:latin typeface="Arial"/>
                <a:cs typeface="Arial"/>
              </a:rPr>
              <a:t>, Thomas, </a:t>
            </a:r>
            <a:r>
              <a:rPr lang="en-US" u="sng" dirty="0">
                <a:latin typeface="Arial"/>
                <a:cs typeface="Arial"/>
                <a:hlinkClick r:id="rId4"/>
              </a:rPr>
              <a:t>The Rising Quantum Computing Industry: Current State and Future Prospects</a:t>
            </a:r>
            <a:br>
              <a:rPr lang="en-US" u="sng" dirty="0">
                <a:cs typeface="Arial"/>
              </a:rPr>
            </a:br>
            <a:r>
              <a:rPr lang="en-US" u="sng" dirty="0">
                <a:latin typeface="Arial"/>
                <a:cs typeface="Arial"/>
              </a:rPr>
              <a:t>[2] Swayne, Matt, The Quantum Insider, </a:t>
            </a:r>
            <a:r>
              <a:rPr lang="en-US" u="sng" dirty="0">
                <a:latin typeface="Arial"/>
                <a:cs typeface="Arial"/>
                <a:hlinkClick r:id="rId5"/>
              </a:rPr>
              <a:t>China’s Photonic </a:t>
            </a:r>
            <a:r>
              <a:rPr lang="en-US" u="sng" dirty="0" err="1">
                <a:latin typeface="Arial"/>
                <a:cs typeface="Arial"/>
                <a:hlinkClick r:id="rId5"/>
              </a:rPr>
              <a:t>JiuZhang</a:t>
            </a:r>
            <a:r>
              <a:rPr lang="en-US" u="sng" dirty="0">
                <a:latin typeface="Arial"/>
                <a:cs typeface="Arial"/>
                <a:hlinkClick r:id="rId5"/>
              </a:rPr>
              <a:t> Series Sets (Yet Another) Speed Record</a:t>
            </a:r>
            <a:br>
              <a:rPr lang="en-US" u="sng" dirty="0">
                <a:cs typeface="Arial"/>
              </a:rPr>
            </a:br>
            <a:r>
              <a:rPr lang="en-US" u="sng" dirty="0">
                <a:latin typeface="Arial"/>
                <a:cs typeface="Arial"/>
              </a:rPr>
              <a:t>[3] Wikipedia, </a:t>
            </a:r>
            <a:r>
              <a:rPr lang="en-US" u="sng" dirty="0">
                <a:latin typeface="Arial"/>
                <a:cs typeface="Arial"/>
                <a:hlinkClick r:id="rId6"/>
              </a:rPr>
              <a:t>Quantum Complexity Theory: BQP</a:t>
            </a:r>
            <a:r>
              <a:rPr lang="en-US" u="sng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(“bounded error, quantum, polynomial time”)</a:t>
            </a:r>
            <a:br>
              <a:rPr lang="en-US" u="sng" dirty="0">
                <a:cs typeface="Arial"/>
              </a:rPr>
            </a:br>
            <a:r>
              <a:rPr lang="en-US" u="sng" dirty="0">
                <a:latin typeface="Arial"/>
                <a:cs typeface="Arial"/>
              </a:rPr>
              <a:t>[4] </a:t>
            </a:r>
            <a:r>
              <a:rPr lang="en-US" u="sng" dirty="0">
                <a:latin typeface="Arial"/>
                <a:cs typeface="Arial"/>
                <a:hlinkClick r:id="rId7"/>
              </a:rPr>
              <a:t>Quantum startup Atom Computing first to exceed 1,000 qubits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1508" name="Élőfej helye 3">
            <a:extLst>
              <a:ext uri="{FF2B5EF4-FFF2-40B4-BE49-F238E27FC236}">
                <a16:creationId xmlns:a16="http://schemas.microsoft.com/office/drawing/2014/main" id="{66399195-509D-8C4C-5089-CB020B0804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21509" name="Dátum helye 4">
            <a:extLst>
              <a:ext uri="{FF2B5EF4-FFF2-40B4-BE49-F238E27FC236}">
                <a16:creationId xmlns:a16="http://schemas.microsoft.com/office/drawing/2014/main" id="{D07E4827-4151-05E5-8107-A290029BDA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21510" name="Élőláb helye 5">
            <a:extLst>
              <a:ext uri="{FF2B5EF4-FFF2-40B4-BE49-F238E27FC236}">
                <a16:creationId xmlns:a16="http://schemas.microsoft.com/office/drawing/2014/main" id="{DF7ED7C3-91B8-EFF0-3D4C-02EF862AAB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21511" name="Dia számának helye 6">
            <a:extLst>
              <a:ext uri="{FF2B5EF4-FFF2-40B4-BE49-F238E27FC236}">
                <a16:creationId xmlns:a16="http://schemas.microsoft.com/office/drawing/2014/main" id="{0738190A-E571-C31A-E1F1-7EAB2ACEC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EDD2AE-9870-4474-8DA4-A060DD74FD0C}" type="slidenum">
              <a:rPr lang="en-GB" altLang="hu-HU" smtClean="0"/>
              <a:pPr/>
              <a:t>26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6950482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7E8B995-0C56-A833-CFC7-BEB7D24CE9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CFE9709-9DC2-33DA-680D-29286531BB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6D862071-9F71-DD6C-35F8-665C6E4AAA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555ADB8C-F41F-D56F-DC12-8DC942A1D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CD6706-9814-4F52-BB14-A957B8D68CAF}" type="slidenum">
              <a:rPr lang="en-GB" altLang="hu-HU" smtClean="0"/>
              <a:pPr/>
              <a:t>27</a:t>
            </a:fld>
            <a:endParaRPr lang="en-GB" altLang="hu-HU"/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id="{08761A4B-E609-65B3-92B0-9146449A8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CF148691-2B0D-3E6D-97D6-50DD315F5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52951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>
            <a:extLst>
              <a:ext uri="{FF2B5EF4-FFF2-40B4-BE49-F238E27FC236}">
                <a16:creationId xmlns:a16="http://schemas.microsoft.com/office/drawing/2014/main" id="{7B0105F0-2DB7-D7F7-F1AB-378C33572E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Jegyzetek helye 2">
            <a:extLst>
              <a:ext uri="{FF2B5EF4-FFF2-40B4-BE49-F238E27FC236}">
                <a16:creationId xmlns:a16="http://schemas.microsoft.com/office/drawing/2014/main" id="{0EABF95E-D853-82D8-8CBB-A71216D40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hu-HU" dirty="0">
                <a:hlinkClick r:id="rId3"/>
              </a:rPr>
              <a:t>Timeline of quantum computing and communication </a:t>
            </a:r>
            <a:r>
              <a:rPr lang="en-US" altLang="hu-HU" dirty="0">
                <a:hlinkClick r:id="rId4"/>
              </a:rPr>
              <a:t>–</a:t>
            </a:r>
            <a:r>
              <a:rPr lang="en-US" altLang="hu-HU" dirty="0">
                <a:hlinkClick r:id="rId3"/>
              </a:rPr>
              <a:t> Wikipedia</a:t>
            </a:r>
            <a:endParaRPr lang="hu-HU" altLang="hu-HU" dirty="0"/>
          </a:p>
          <a:p>
            <a:r>
              <a:rPr lang="hu-HU" altLang="hu-HU" dirty="0" err="1">
                <a:hlinkClick r:id="rId5"/>
              </a:rPr>
              <a:t>Exploring</a:t>
            </a:r>
            <a:r>
              <a:rPr lang="hu-HU" altLang="hu-HU" dirty="0">
                <a:hlinkClick r:id="rId5"/>
              </a:rPr>
              <a:t> </a:t>
            </a:r>
            <a:r>
              <a:rPr lang="hu-HU" altLang="hu-HU" dirty="0" err="1">
                <a:hlinkClick r:id="rId5"/>
              </a:rPr>
              <a:t>the</a:t>
            </a:r>
            <a:r>
              <a:rPr lang="hu-HU" altLang="hu-HU" dirty="0">
                <a:hlinkClick r:id="rId5"/>
              </a:rPr>
              <a:t> IBM Quantum </a:t>
            </a:r>
            <a:r>
              <a:rPr lang="hu-HU" altLang="hu-HU" dirty="0" err="1">
                <a:hlinkClick r:id="rId5"/>
              </a:rPr>
              <a:t>Lab</a:t>
            </a:r>
            <a:r>
              <a:rPr lang="hu-HU" altLang="hu-HU" dirty="0">
                <a:hlinkClick r:id="rId5"/>
              </a:rPr>
              <a:t> </a:t>
            </a:r>
            <a:r>
              <a:rPr lang="hu-HU" altLang="hu-HU" dirty="0" err="1">
                <a:hlinkClick r:id="rId5"/>
              </a:rPr>
              <a:t>with</a:t>
            </a:r>
            <a:r>
              <a:rPr lang="hu-HU" altLang="hu-HU" dirty="0">
                <a:hlinkClick r:id="rId5"/>
              </a:rPr>
              <a:t> Dr. Olivia </a:t>
            </a:r>
            <a:r>
              <a:rPr lang="hu-HU" altLang="hu-HU" dirty="0" err="1">
                <a:hlinkClick r:id="rId5"/>
              </a:rPr>
              <a:t>Lanes</a:t>
            </a:r>
            <a:r>
              <a:rPr lang="hu-HU" altLang="hu-HU" dirty="0">
                <a:hlinkClick r:id="rId5"/>
              </a:rPr>
              <a:t> (youtube.com)</a:t>
            </a:r>
            <a:r>
              <a:rPr lang="hu-HU" altLang="hu-HU" dirty="0"/>
              <a:t> Megnézni!</a:t>
            </a:r>
            <a:endParaRPr lang="hu-HU" altLang="hu-HU" dirty="0">
              <a:hlinkClick r:id="rId4"/>
            </a:endParaRPr>
          </a:p>
          <a:p>
            <a:r>
              <a:rPr lang="en-US" altLang="hu-HU" dirty="0">
                <a:hlinkClick r:id="rId4"/>
              </a:rPr>
              <a:t>List of companies involved in quantum computing or communication – Wikipedia</a:t>
            </a:r>
            <a:endParaRPr lang="hu-HU" altLang="hu-HU" dirty="0"/>
          </a:p>
          <a:p>
            <a:r>
              <a:rPr lang="en-US" altLang="hu-HU" dirty="0">
                <a:hlinkClick r:id="rId6"/>
              </a:rPr>
              <a:t>5 Best Quantum Computing Companies (June 2024) - Securities.io</a:t>
            </a:r>
            <a:endParaRPr lang="hu-HU" altLang="hu-HU" dirty="0"/>
          </a:p>
          <a:p>
            <a:r>
              <a:rPr lang="en-US" altLang="hu-HU" dirty="0"/>
              <a:t>Planck, Max (1901). "On the Law of Distribution of Energy in the Normal Spectrum". </a:t>
            </a:r>
            <a:r>
              <a:rPr lang="en-US" altLang="hu-HU" dirty="0" err="1"/>
              <a:t>Annalen</a:t>
            </a:r>
            <a:r>
              <a:rPr lang="en-US" altLang="hu-HU" dirty="0"/>
              <a:t> der </a:t>
            </a:r>
            <a:r>
              <a:rPr lang="en-US" altLang="hu-HU" dirty="0" err="1"/>
              <a:t>Physik</a:t>
            </a:r>
            <a:r>
              <a:rPr lang="en-US" altLang="hu-HU" dirty="0"/>
              <a:t>. 4 (3): 553–563.</a:t>
            </a:r>
            <a:endParaRPr lang="hu-HU" altLang="hu-HU" dirty="0"/>
          </a:p>
          <a:p>
            <a:r>
              <a:rPr lang="hu-HU" altLang="hu-HU" dirty="0"/>
              <a:t>EPR (Einstein-</a:t>
            </a:r>
            <a:r>
              <a:rPr lang="hu-HU" altLang="hu-HU" dirty="0" err="1"/>
              <a:t>Podolsky</a:t>
            </a:r>
            <a:r>
              <a:rPr lang="hu-HU" altLang="hu-HU" dirty="0"/>
              <a:t>-</a:t>
            </a:r>
            <a:r>
              <a:rPr lang="hu-HU" altLang="hu-HU" dirty="0" err="1"/>
              <a:t>Rosen</a:t>
            </a:r>
            <a:r>
              <a:rPr lang="hu-HU" altLang="hu-HU" dirty="0"/>
              <a:t>) Paradoxon: </a:t>
            </a:r>
            <a:r>
              <a:rPr lang="pt-BR" altLang="hu-HU" dirty="0"/>
              <a:t>[EPR Paradox] (https://upload.wikimedia.org/wikipedia/commons/5/5f/EPR_Paradox.png)</a:t>
            </a:r>
            <a:r>
              <a:rPr lang="hu-HU" altLang="hu-HU" dirty="0"/>
              <a:t> </a:t>
            </a:r>
          </a:p>
          <a:p>
            <a:r>
              <a:rPr lang="hu-HU" altLang="hu-HU" dirty="0"/>
              <a:t>[Bell </a:t>
            </a:r>
            <a:r>
              <a:rPr lang="hu-HU" altLang="hu-HU" dirty="0" err="1"/>
              <a:t>Experiment</a:t>
            </a:r>
            <a:r>
              <a:rPr lang="hu-HU" altLang="hu-HU" dirty="0"/>
              <a:t>] (https://upload.wikimedia.org/wikipedia/commons/thumb/e/ed/Bell.svg/450px-Bell.svg.png)</a:t>
            </a:r>
          </a:p>
          <a:p>
            <a:r>
              <a:rPr lang="hu-HU" altLang="hu-HU" dirty="0"/>
              <a:t>Konferenciák Bohr részvételével: V. </a:t>
            </a:r>
            <a:r>
              <a:rPr lang="hu-HU" altLang="hu-HU" dirty="0" err="1"/>
              <a:t>Solvay</a:t>
            </a:r>
            <a:r>
              <a:rPr lang="hu-HU" altLang="hu-HU" dirty="0"/>
              <a:t> </a:t>
            </a:r>
            <a:r>
              <a:rPr lang="hu-HU" altLang="hu-HU" dirty="0" err="1"/>
              <a:t>Konf</a:t>
            </a:r>
            <a:r>
              <a:rPr lang="hu-HU" altLang="hu-HU" dirty="0"/>
              <a:t> (Brüsszel 1927), Bohr Institute avatás 1933</a:t>
            </a:r>
          </a:p>
          <a:p>
            <a:r>
              <a:rPr lang="hu-HU" altLang="hu-HU" dirty="0"/>
              <a:t>[Koppenhágai értelmezési vita] (https://upload.wikimedia.org/wikipedia/commons/thumb/7/7c/Bohr_and_Einstein_debating.jpg/500px-Bohr_and_Einstein_debating.jpg)</a:t>
            </a:r>
          </a:p>
          <a:p>
            <a:r>
              <a:rPr lang="hu-HU" altLang="hu-HU" dirty="0"/>
              <a:t>*</a:t>
            </a:r>
            <a:r>
              <a:rPr lang="hu-HU" altLang="hu-HU" dirty="0" err="1"/>
              <a:t>Solvay</a:t>
            </a:r>
            <a:r>
              <a:rPr lang="hu-HU" altLang="hu-HU" dirty="0"/>
              <a:t>-konferenciák**: [A </a:t>
            </a:r>
            <a:r>
              <a:rPr lang="hu-HU" altLang="hu-HU" dirty="0" err="1"/>
              <a:t>Solvay</a:t>
            </a:r>
            <a:r>
              <a:rPr lang="hu-HU" altLang="hu-HU" dirty="0"/>
              <a:t>-konferenciák története](https://en.wikipedia.org/wiki/Solvay_Conference)</a:t>
            </a:r>
          </a:p>
          <a:p>
            <a:r>
              <a:rPr lang="hu-HU" altLang="hu-HU" dirty="0"/>
              <a:t>1981 </a:t>
            </a:r>
            <a:r>
              <a:rPr lang="hu-HU" altLang="hu-HU" dirty="0" err="1"/>
              <a:t>Feyman</a:t>
            </a:r>
            <a:r>
              <a:rPr lang="hu-HU" altLang="hu-HU" dirty="0"/>
              <a:t> QC </a:t>
            </a:r>
            <a:r>
              <a:rPr lang="hu-HU" altLang="hu-HU" dirty="0" err="1"/>
              <a:t>javalatai</a:t>
            </a:r>
            <a:endParaRPr lang="hu-HU" altLang="hu-HU" dirty="0"/>
          </a:p>
          <a:p>
            <a:r>
              <a:rPr lang="hu-HU" altLang="hu-HU" dirty="0"/>
              <a:t>1982 </a:t>
            </a:r>
            <a:r>
              <a:rPr lang="hu-HU" altLang="hu-HU" dirty="0" err="1"/>
              <a:t>Topologikus</a:t>
            </a:r>
            <a:r>
              <a:rPr lang="hu-HU" altLang="hu-HU" dirty="0"/>
              <a:t> </a:t>
            </a:r>
            <a:r>
              <a:rPr lang="hu-HU" altLang="hu-HU" dirty="0" err="1"/>
              <a:t>Quantumrend</a:t>
            </a:r>
            <a:r>
              <a:rPr lang="hu-HU" altLang="hu-HU" dirty="0"/>
              <a:t> felfedezése</a:t>
            </a:r>
          </a:p>
          <a:p>
            <a:r>
              <a:rPr lang="hu-HU" altLang="hu-HU" dirty="0"/>
              <a:t>[</a:t>
            </a:r>
            <a:r>
              <a:rPr lang="hu-HU" altLang="hu-HU" dirty="0" err="1"/>
              <a:t>Kitajev</a:t>
            </a:r>
            <a:r>
              <a:rPr lang="hu-HU" altLang="hu-HU" dirty="0"/>
              <a:t> </a:t>
            </a:r>
            <a:r>
              <a:rPr lang="hu-HU" altLang="hu-HU" dirty="0" err="1"/>
              <a:t>Toric</a:t>
            </a:r>
            <a:r>
              <a:rPr lang="hu-HU" altLang="hu-HU" dirty="0"/>
              <a:t> kódja] (https://upload.wikimedia.org/wikipedia/commons/thumb/4/45/Toric_code.png/300px-Toric_code.png)</a:t>
            </a:r>
          </a:p>
          <a:p>
            <a:r>
              <a:rPr lang="hu-HU" altLang="hu-HU" dirty="0"/>
              <a:t>BB84 Quantum </a:t>
            </a:r>
            <a:r>
              <a:rPr lang="hu-HU" altLang="hu-HU" dirty="0" err="1"/>
              <a:t>Cryptopcracy</a:t>
            </a:r>
            <a:r>
              <a:rPr lang="hu-HU" altLang="hu-HU" dirty="0"/>
              <a:t> </a:t>
            </a:r>
            <a:r>
              <a:rPr lang="hu-HU" altLang="hu-HU" dirty="0" err="1"/>
              <a:t>prozocoll</a:t>
            </a:r>
            <a:r>
              <a:rPr lang="hu-HU" altLang="hu-HU" dirty="0"/>
              <a:t> (IBM): . **Bennett, C. H., &amp; </a:t>
            </a:r>
            <a:r>
              <a:rPr lang="hu-HU" altLang="hu-HU" dirty="0" err="1"/>
              <a:t>Brassard</a:t>
            </a:r>
            <a:r>
              <a:rPr lang="hu-HU" altLang="hu-HU" dirty="0"/>
              <a:t>, G. (1984).** "Kvantumkriptográfia: nyilvános kulcselosztás és érmedobálás". In </a:t>
            </a:r>
            <a:r>
              <a:rPr lang="hu-HU" altLang="hu-HU" dirty="0" err="1"/>
              <a:t>Proceedings</a:t>
            </a:r>
            <a:r>
              <a:rPr lang="hu-HU" altLang="hu-HU" dirty="0"/>
              <a:t> of IEEE International </a:t>
            </a:r>
            <a:r>
              <a:rPr lang="hu-HU" altLang="hu-HU" dirty="0" err="1"/>
              <a:t>Conference</a:t>
            </a:r>
            <a:r>
              <a:rPr lang="hu-HU" altLang="hu-HU" dirty="0"/>
              <a:t> </a:t>
            </a:r>
            <a:r>
              <a:rPr lang="hu-HU" altLang="hu-HU" dirty="0" err="1"/>
              <a:t>on</a:t>
            </a:r>
            <a:r>
              <a:rPr lang="hu-HU" altLang="hu-HU" dirty="0"/>
              <a:t> </a:t>
            </a:r>
            <a:r>
              <a:rPr lang="hu-HU" altLang="hu-HU" dirty="0" err="1"/>
              <a:t>Computers</a:t>
            </a:r>
            <a:r>
              <a:rPr lang="hu-HU" altLang="hu-HU" dirty="0"/>
              <a:t>, Systems and </a:t>
            </a:r>
            <a:r>
              <a:rPr lang="hu-HU" altLang="hu-HU" dirty="0" err="1"/>
              <a:t>Signal</a:t>
            </a:r>
            <a:r>
              <a:rPr lang="hu-HU" altLang="hu-HU" dirty="0"/>
              <a:t> </a:t>
            </a:r>
            <a:r>
              <a:rPr lang="hu-HU" altLang="hu-HU" dirty="0" err="1"/>
              <a:t>Processing</a:t>
            </a:r>
            <a:r>
              <a:rPr lang="hu-HU" altLang="hu-HU" dirty="0"/>
              <a:t>, </a:t>
            </a:r>
            <a:r>
              <a:rPr lang="hu-HU" altLang="hu-HU" dirty="0" err="1"/>
              <a:t>Bangalore</a:t>
            </a:r>
            <a:r>
              <a:rPr lang="hu-HU" altLang="hu-HU" dirty="0"/>
              <a:t>, India (pp. 175-179). 2. **</a:t>
            </a:r>
            <a:r>
              <a:rPr lang="hu-HU" altLang="hu-HU" dirty="0" err="1"/>
              <a:t>Gisin</a:t>
            </a:r>
            <a:r>
              <a:rPr lang="hu-HU" altLang="hu-HU" dirty="0"/>
              <a:t>, N., </a:t>
            </a:r>
            <a:r>
              <a:rPr lang="hu-HU" altLang="hu-HU" dirty="0" err="1"/>
              <a:t>Ribordy</a:t>
            </a:r>
            <a:r>
              <a:rPr lang="hu-HU" altLang="hu-HU" dirty="0"/>
              <a:t>, G., </a:t>
            </a:r>
            <a:r>
              <a:rPr lang="hu-HU" altLang="hu-HU" dirty="0" err="1"/>
              <a:t>Tittel</a:t>
            </a:r>
            <a:r>
              <a:rPr lang="hu-HU" altLang="hu-HU" dirty="0"/>
              <a:t>, W., &amp; </a:t>
            </a:r>
            <a:r>
              <a:rPr lang="hu-HU" altLang="hu-HU" dirty="0" err="1"/>
              <a:t>Zbinden</a:t>
            </a:r>
            <a:r>
              <a:rPr lang="hu-HU" altLang="hu-HU" dirty="0"/>
              <a:t>, H. (2002).** "Kvantumkriptográfia". Modern fizikai áttekintések, 74(1), 145. 3. **</a:t>
            </a:r>
            <a:r>
              <a:rPr lang="hu-HU" altLang="hu-HU" dirty="0" err="1"/>
              <a:t>Scarani</a:t>
            </a:r>
            <a:r>
              <a:rPr lang="hu-HU" altLang="hu-HU" dirty="0"/>
              <a:t>, V., </a:t>
            </a:r>
            <a:r>
              <a:rPr lang="hu-HU" altLang="hu-HU" dirty="0" err="1"/>
              <a:t>Bechmann-Pasquinucci</a:t>
            </a:r>
            <a:r>
              <a:rPr lang="hu-HU" altLang="hu-HU" dirty="0"/>
              <a:t>, H., </a:t>
            </a:r>
            <a:r>
              <a:rPr lang="hu-HU" altLang="hu-HU" dirty="0" err="1"/>
              <a:t>Cerf</a:t>
            </a:r>
            <a:r>
              <a:rPr lang="hu-HU" altLang="hu-HU" dirty="0"/>
              <a:t>, N. J., </a:t>
            </a:r>
            <a:r>
              <a:rPr lang="hu-HU" altLang="hu-HU" dirty="0" err="1"/>
              <a:t>Dušek</a:t>
            </a:r>
            <a:r>
              <a:rPr lang="hu-HU" altLang="hu-HU" dirty="0"/>
              <a:t>, M., </a:t>
            </a:r>
            <a:r>
              <a:rPr lang="hu-HU" altLang="hu-HU" dirty="0" err="1"/>
              <a:t>Lütkenhaus</a:t>
            </a:r>
            <a:r>
              <a:rPr lang="hu-HU" altLang="hu-HU" dirty="0"/>
              <a:t>, N., &amp; </a:t>
            </a:r>
            <a:r>
              <a:rPr lang="hu-HU" altLang="hu-HU" dirty="0" err="1"/>
              <a:t>Peev</a:t>
            </a:r>
            <a:r>
              <a:rPr lang="hu-HU" altLang="hu-HU" dirty="0"/>
              <a:t>, M. (2009).** "A gyakorlati kvantumkulcs-</a:t>
            </a:r>
            <a:r>
              <a:rPr lang="hu-HU" altLang="hu-HU" dirty="0" err="1"/>
              <a:t>disztri</a:t>
            </a:r>
            <a:r>
              <a:rPr lang="hu-HU" altLang="hu-HU" dirty="0"/>
              <a:t> biztonsága</a:t>
            </a:r>
          </a:p>
          <a:p>
            <a:r>
              <a:rPr lang="hu-HU" altLang="hu-HU" dirty="0"/>
              <a:t>1985 Deutsch Univerzális </a:t>
            </a:r>
            <a:r>
              <a:rPr lang="hu-HU" altLang="hu-HU" dirty="0" err="1"/>
              <a:t>Kvantumgépe</a:t>
            </a:r>
            <a:r>
              <a:rPr lang="hu-HU" altLang="hu-HU" dirty="0"/>
              <a:t> bejelentés : Deutsch, D. (1985).** "Kvantumelmélet, az </a:t>
            </a:r>
            <a:r>
              <a:rPr lang="hu-HU" altLang="hu-HU" dirty="0" err="1"/>
              <a:t>Church</a:t>
            </a:r>
            <a:r>
              <a:rPr lang="hu-HU" altLang="hu-HU" dirty="0"/>
              <a:t>–Turing-elv és az univerzális kvantumszámítógép." A londoni Royal Society kiadványai. A. Matematikai és fizikai tudományok, 400(1818), 97-117. 2. **Nielsen, M. A., &amp; </a:t>
            </a:r>
            <a:r>
              <a:rPr lang="hu-HU" altLang="hu-HU" dirty="0" err="1"/>
              <a:t>Chuang</a:t>
            </a:r>
            <a:r>
              <a:rPr lang="hu-HU" altLang="hu-HU" dirty="0"/>
              <a:t>, I. L. (2000).** "Kvantumszámítás és kvantuminformáció". Cambridge University Press. 3. **</a:t>
            </a:r>
            <a:r>
              <a:rPr lang="hu-HU" altLang="hu-HU" dirty="0" err="1"/>
              <a:t>Preskill</a:t>
            </a:r>
            <a:r>
              <a:rPr lang="hu-HU" altLang="hu-HU" dirty="0"/>
              <a:t>, J. (1998).** "Kvantum-számítástechnika: pro és kontra". A londoni Royal Society kiadványai. A. Matematikai és fizikai tudományok, 454(1969), 469-486.</a:t>
            </a:r>
          </a:p>
          <a:p>
            <a:r>
              <a:rPr lang="hu-HU" altLang="hu-HU" dirty="0"/>
              <a:t>1994 Shor algoritmus  : 1. **Shor, P. W. (1994).** "Algoritmusok kvantumszámításhoz: diszkrét logaritmusok és </a:t>
            </a:r>
            <a:r>
              <a:rPr lang="hu-HU" altLang="hu-HU" dirty="0" err="1"/>
              <a:t>faktorálás</a:t>
            </a:r>
            <a:r>
              <a:rPr lang="hu-HU" altLang="hu-HU" dirty="0"/>
              <a:t>." </a:t>
            </a:r>
            <a:r>
              <a:rPr lang="hu-HU" altLang="hu-HU" dirty="0" err="1"/>
              <a:t>Proceedings</a:t>
            </a:r>
            <a:r>
              <a:rPr lang="hu-HU" altLang="hu-HU" dirty="0"/>
              <a:t> 35th </a:t>
            </a:r>
            <a:r>
              <a:rPr lang="hu-HU" altLang="hu-HU" dirty="0" err="1"/>
              <a:t>Annual</a:t>
            </a:r>
            <a:r>
              <a:rPr lang="hu-HU" altLang="hu-HU" dirty="0"/>
              <a:t> </a:t>
            </a:r>
            <a:r>
              <a:rPr lang="hu-HU" altLang="hu-HU" dirty="0" err="1"/>
              <a:t>Symposium</a:t>
            </a:r>
            <a:r>
              <a:rPr lang="hu-HU" altLang="hu-HU" dirty="0"/>
              <a:t> </a:t>
            </a:r>
            <a:r>
              <a:rPr lang="hu-HU" altLang="hu-HU" dirty="0" err="1"/>
              <a:t>on</a:t>
            </a:r>
            <a:r>
              <a:rPr lang="hu-HU" altLang="hu-HU" dirty="0"/>
              <a:t> </a:t>
            </a:r>
            <a:r>
              <a:rPr lang="hu-HU" altLang="hu-HU" dirty="0" err="1"/>
              <a:t>Foundations</a:t>
            </a:r>
            <a:r>
              <a:rPr lang="hu-HU" altLang="hu-HU" dirty="0"/>
              <a:t> of Computer Science (35. éves szimpózium a számítástechnika alapjairól). IEEE. 2. **Nielsen, M. A., &amp; </a:t>
            </a:r>
            <a:r>
              <a:rPr lang="hu-HU" altLang="hu-HU" dirty="0" err="1"/>
              <a:t>Chuang</a:t>
            </a:r>
            <a:r>
              <a:rPr lang="hu-HU" altLang="hu-HU" dirty="0"/>
              <a:t>, I. L. (2000).** "Kvantumszámítás és kvantuminformáció". Cambridge University Press. 3. **</a:t>
            </a:r>
            <a:r>
              <a:rPr lang="hu-HU" altLang="hu-HU" dirty="0" err="1"/>
              <a:t>Montanaro</a:t>
            </a:r>
            <a:r>
              <a:rPr lang="hu-HU" altLang="hu-HU" dirty="0"/>
              <a:t>, A. (2016).** "Kvantumalgoritmusok: áttekintés." </a:t>
            </a:r>
            <a:r>
              <a:rPr lang="hu-HU" altLang="hu-HU" dirty="0" err="1"/>
              <a:t>npj</a:t>
            </a:r>
            <a:r>
              <a:rPr lang="hu-HU" altLang="hu-HU" dirty="0"/>
              <a:t> Quantum </a:t>
            </a:r>
            <a:r>
              <a:rPr lang="hu-HU" altLang="hu-HU" dirty="0" err="1"/>
              <a:t>Information</a:t>
            </a:r>
            <a:r>
              <a:rPr lang="hu-HU" altLang="hu-HU" dirty="0"/>
              <a:t>, 2, 15023. 4. **</a:t>
            </a:r>
            <a:r>
              <a:rPr lang="hu-HU" altLang="hu-HU" dirty="0" err="1"/>
              <a:t>Preskill</a:t>
            </a:r>
            <a:r>
              <a:rPr lang="hu-HU" altLang="hu-HU" dirty="0"/>
              <a:t>, J. (2018).** "Kvantum-számítástechnika a NISQ korszakban és azon túl." Kvantum, 2, 79.</a:t>
            </a:r>
          </a:p>
          <a:p>
            <a:r>
              <a:rPr lang="hu-HU" altLang="hu-HU" dirty="0"/>
              <a:t>1994 (1996) </a:t>
            </a:r>
            <a:r>
              <a:rPr lang="hu-HU" altLang="hu-HU" dirty="0" err="1"/>
              <a:t>Grover</a:t>
            </a:r>
            <a:r>
              <a:rPr lang="hu-HU" altLang="hu-HU" dirty="0"/>
              <a:t> algoritmus és fejlesztései :  1. **</a:t>
            </a:r>
            <a:r>
              <a:rPr lang="hu-HU" altLang="hu-HU" dirty="0" err="1"/>
              <a:t>Grover</a:t>
            </a:r>
            <a:r>
              <a:rPr lang="hu-HU" altLang="hu-HU" dirty="0"/>
              <a:t>, L. K. (1996).** "Gyors kvantummechanikai algoritmus adatbázis-kereséshez." A 28. éves ACM </a:t>
            </a:r>
            <a:r>
              <a:rPr lang="hu-HU" altLang="hu-HU" dirty="0" err="1"/>
              <a:t>Symposium</a:t>
            </a:r>
            <a:r>
              <a:rPr lang="hu-HU" altLang="hu-HU" dirty="0"/>
              <a:t> </a:t>
            </a:r>
            <a:r>
              <a:rPr lang="hu-HU" altLang="hu-HU" dirty="0" err="1"/>
              <a:t>on</a:t>
            </a:r>
            <a:r>
              <a:rPr lang="hu-HU" altLang="hu-HU" dirty="0"/>
              <a:t> </a:t>
            </a:r>
            <a:r>
              <a:rPr lang="hu-HU" altLang="hu-HU" dirty="0" err="1"/>
              <a:t>Theory</a:t>
            </a:r>
            <a:r>
              <a:rPr lang="hu-HU" altLang="hu-HU" dirty="0"/>
              <a:t> of </a:t>
            </a:r>
            <a:r>
              <a:rPr lang="hu-HU" altLang="hu-HU" dirty="0" err="1"/>
              <a:t>Computing</a:t>
            </a:r>
            <a:r>
              <a:rPr lang="hu-HU" altLang="hu-HU" dirty="0"/>
              <a:t> (STOC) jegyzőkönyve. 2. **</a:t>
            </a:r>
            <a:r>
              <a:rPr lang="hu-HU" altLang="hu-HU" dirty="0" err="1"/>
              <a:t>Brassard</a:t>
            </a:r>
            <a:r>
              <a:rPr lang="hu-HU" altLang="hu-HU" dirty="0"/>
              <a:t>, G., </a:t>
            </a:r>
            <a:r>
              <a:rPr lang="hu-HU" altLang="hu-HU" dirty="0" err="1"/>
              <a:t>Høyer</a:t>
            </a:r>
            <a:r>
              <a:rPr lang="hu-HU" altLang="hu-HU" dirty="0"/>
              <a:t>, P., &amp; Tapp, A. (2000).** "Kvantumszámlálás". ACM SIGACT hírek, 28(2), 14-22. 3. **Nielsen,</a:t>
            </a:r>
          </a:p>
          <a:p>
            <a:r>
              <a:rPr lang="hu-HU" altLang="hu-HU" dirty="0"/>
              <a:t>1996 </a:t>
            </a:r>
            <a:r>
              <a:rPr lang="hu-HU" altLang="hu-HU" dirty="0" err="1"/>
              <a:t>DiVincenzo</a:t>
            </a:r>
            <a:r>
              <a:rPr lang="hu-HU" altLang="hu-HU" dirty="0"/>
              <a:t> Kritérium a </a:t>
            </a:r>
            <a:r>
              <a:rPr lang="hu-HU" altLang="hu-HU" dirty="0" err="1"/>
              <a:t>Quatum</a:t>
            </a:r>
            <a:r>
              <a:rPr lang="hu-HU" altLang="hu-HU" dirty="0"/>
              <a:t> gépekre és fejlesztései :</a:t>
            </a:r>
          </a:p>
          <a:p>
            <a:r>
              <a:rPr lang="hu-HU" altLang="hu-HU" dirty="0"/>
              <a:t>2000 Az első ioncsapda Quantum komputer</a:t>
            </a:r>
          </a:p>
          <a:p>
            <a:r>
              <a:rPr lang="hu-HU" altLang="hu-HU" dirty="0"/>
              <a:t>2004 </a:t>
            </a:r>
            <a:r>
              <a:rPr lang="hu-HU" altLang="hu-HU" dirty="0" err="1"/>
              <a:t>Cirquit</a:t>
            </a:r>
            <a:r>
              <a:rPr lang="hu-HU" altLang="hu-HU" dirty="0"/>
              <a:t> QED bemutató : 1. </a:t>
            </a:r>
            <a:r>
              <a:rPr lang="hu-HU" altLang="hu-HU" dirty="0" err="1"/>
              <a:t>Blais</a:t>
            </a:r>
            <a:r>
              <a:rPr lang="hu-HU" altLang="hu-HU" dirty="0"/>
              <a:t>, A., </a:t>
            </a:r>
            <a:r>
              <a:rPr lang="hu-HU" altLang="hu-HU" dirty="0" err="1"/>
              <a:t>Huang</a:t>
            </a:r>
            <a:r>
              <a:rPr lang="hu-HU" altLang="hu-HU" dirty="0"/>
              <a:t>, R.-S., </a:t>
            </a:r>
            <a:r>
              <a:rPr lang="hu-HU" altLang="hu-HU" dirty="0" err="1"/>
              <a:t>Wallraff</a:t>
            </a:r>
            <a:r>
              <a:rPr lang="hu-HU" altLang="hu-HU" dirty="0"/>
              <a:t>, A., </a:t>
            </a:r>
            <a:r>
              <a:rPr lang="hu-HU" altLang="hu-HU" dirty="0" err="1"/>
              <a:t>Girvin</a:t>
            </a:r>
            <a:r>
              <a:rPr lang="hu-HU" altLang="hu-HU" dirty="0"/>
              <a:t>, S. M., &amp; </a:t>
            </a:r>
            <a:r>
              <a:rPr lang="hu-HU" altLang="hu-HU" dirty="0" err="1"/>
              <a:t>Schoelkopf</a:t>
            </a:r>
            <a:r>
              <a:rPr lang="hu-HU" altLang="hu-HU" dirty="0"/>
              <a:t>, R. J. (2004). Üreges kvantumelektrodinamika szupravezető elektromos áramkörökhöz: A kvantumszámítás architektúrája. *Fizikai Szemle A*, 69(6), 062320. 2. </a:t>
            </a:r>
            <a:r>
              <a:rPr lang="hu-HU" altLang="hu-HU" dirty="0" err="1"/>
              <a:t>Wallraff</a:t>
            </a:r>
            <a:r>
              <a:rPr lang="hu-HU" altLang="hu-HU" dirty="0"/>
              <a:t>, A., Schuster, D. I., </a:t>
            </a:r>
            <a:r>
              <a:rPr lang="hu-HU" altLang="hu-HU" dirty="0" err="1"/>
              <a:t>Blais</a:t>
            </a:r>
            <a:r>
              <a:rPr lang="hu-HU" altLang="hu-HU" dirty="0"/>
              <a:t>, A., </a:t>
            </a:r>
            <a:r>
              <a:rPr lang="hu-HU" altLang="hu-HU" dirty="0" err="1"/>
              <a:t>Frunzio</a:t>
            </a:r>
            <a:r>
              <a:rPr lang="hu-HU" altLang="hu-HU" dirty="0"/>
              <a:t>, L., </a:t>
            </a:r>
            <a:r>
              <a:rPr lang="hu-HU" altLang="hu-HU" dirty="0" err="1"/>
              <a:t>Huang</a:t>
            </a:r>
            <a:r>
              <a:rPr lang="hu-HU" altLang="hu-HU" dirty="0"/>
              <a:t>, R.-S., Majer, J., ... &amp; </a:t>
            </a:r>
            <a:r>
              <a:rPr lang="hu-HU" altLang="hu-HU" dirty="0" err="1"/>
              <a:t>Schoelkopf</a:t>
            </a:r>
            <a:r>
              <a:rPr lang="hu-HU" altLang="hu-HU" dirty="0"/>
              <a:t>, R. J. (2004). Egyetlen foton erős csatolása egy szupravezető </a:t>
            </a:r>
            <a:r>
              <a:rPr lang="hu-HU" altLang="hu-HU" dirty="0" err="1"/>
              <a:t>qubithez</a:t>
            </a:r>
            <a:r>
              <a:rPr lang="hu-HU" altLang="hu-HU" dirty="0"/>
              <a:t> áramköri kvantumelektrodinamika segítségével. *Természet*, 431(7005), 162-167. 3. Koch, J., </a:t>
            </a:r>
            <a:r>
              <a:rPr lang="hu-HU" altLang="hu-HU" dirty="0" err="1"/>
              <a:t>Yu</a:t>
            </a:r>
            <a:r>
              <a:rPr lang="hu-HU" altLang="hu-HU" dirty="0"/>
              <a:t>, T. M., </a:t>
            </a:r>
            <a:r>
              <a:rPr lang="hu-HU" altLang="hu-HU" dirty="0" err="1"/>
              <a:t>Gambetta</a:t>
            </a:r>
            <a:r>
              <a:rPr lang="hu-HU" altLang="hu-HU" dirty="0"/>
              <a:t>, J., </a:t>
            </a:r>
            <a:r>
              <a:rPr lang="hu-HU" altLang="hu-HU" dirty="0" err="1"/>
              <a:t>Houck</a:t>
            </a:r>
            <a:r>
              <a:rPr lang="hu-HU" altLang="hu-HU" dirty="0"/>
              <a:t>, A. A., Schuster, D. I., Majer, J., ... &amp; </a:t>
            </a:r>
            <a:r>
              <a:rPr lang="hu-HU" altLang="hu-HU" dirty="0" err="1"/>
              <a:t>Girvin</a:t>
            </a:r>
            <a:r>
              <a:rPr lang="hu-HU" altLang="hu-HU" dirty="0"/>
              <a:t>, S. M. (2007). A töltésre nem érzékeny </a:t>
            </a:r>
            <a:r>
              <a:rPr lang="hu-HU" altLang="hu-HU" dirty="0" err="1"/>
              <a:t>qubitkialakítás</a:t>
            </a:r>
            <a:r>
              <a:rPr lang="hu-HU" altLang="hu-HU" dirty="0"/>
              <a:t> a Cooper-pár dobozból származik. *</a:t>
            </a:r>
            <a:r>
              <a:rPr lang="hu-HU" altLang="hu-HU" dirty="0" err="1"/>
              <a:t>Physical</a:t>
            </a:r>
            <a:r>
              <a:rPr lang="hu-HU" altLang="hu-HU" dirty="0"/>
              <a:t> </a:t>
            </a:r>
            <a:r>
              <a:rPr lang="hu-HU" altLang="hu-HU" dirty="0" err="1"/>
              <a:t>Review</a:t>
            </a:r>
            <a:r>
              <a:rPr lang="hu-HU" altLang="hu-HU" dirty="0"/>
              <a:t> A*, 76(4), 042319. </a:t>
            </a:r>
          </a:p>
          <a:p>
            <a:r>
              <a:rPr lang="hu-HU" altLang="hu-HU" dirty="0"/>
              <a:t>2007 </a:t>
            </a:r>
            <a:r>
              <a:rPr lang="hu-HU" altLang="hu-HU" dirty="0" err="1"/>
              <a:t>Transzmon</a:t>
            </a:r>
            <a:r>
              <a:rPr lang="hu-HU" altLang="hu-HU" dirty="0"/>
              <a:t> szupravezető </a:t>
            </a:r>
            <a:r>
              <a:rPr lang="hu-HU" altLang="hu-HU" dirty="0" err="1"/>
              <a:t>Qbit</a:t>
            </a:r>
            <a:r>
              <a:rPr lang="hu-HU" altLang="hu-HU" dirty="0"/>
              <a:t> : 1. Koch, J., </a:t>
            </a:r>
            <a:r>
              <a:rPr lang="hu-HU" altLang="hu-HU" dirty="0" err="1"/>
              <a:t>Yu</a:t>
            </a:r>
            <a:r>
              <a:rPr lang="hu-HU" altLang="hu-HU" dirty="0"/>
              <a:t>, T. M., </a:t>
            </a:r>
            <a:r>
              <a:rPr lang="hu-HU" altLang="hu-HU" dirty="0" err="1"/>
              <a:t>Gambetta</a:t>
            </a:r>
            <a:r>
              <a:rPr lang="hu-HU" altLang="hu-HU" dirty="0"/>
              <a:t>, J., </a:t>
            </a:r>
            <a:r>
              <a:rPr lang="hu-HU" altLang="hu-HU" dirty="0" err="1"/>
              <a:t>Houck</a:t>
            </a:r>
            <a:r>
              <a:rPr lang="hu-HU" altLang="hu-HU" dirty="0"/>
              <a:t>, A. A., Schuster, D. I., Majer, J., ... &amp; </a:t>
            </a:r>
            <a:r>
              <a:rPr lang="hu-HU" altLang="hu-HU" dirty="0" err="1"/>
              <a:t>Girvin</a:t>
            </a:r>
            <a:r>
              <a:rPr lang="hu-HU" altLang="hu-HU" dirty="0"/>
              <a:t>, S. M. (2007). A töltésre nem érzékeny </a:t>
            </a:r>
            <a:r>
              <a:rPr lang="hu-HU" altLang="hu-HU" dirty="0" err="1"/>
              <a:t>qubitkialakítás</a:t>
            </a:r>
            <a:r>
              <a:rPr lang="hu-HU" altLang="hu-HU" dirty="0"/>
              <a:t> a Cooper-pár dobozból származik. *</a:t>
            </a:r>
            <a:r>
              <a:rPr lang="hu-HU" altLang="hu-HU" dirty="0" err="1"/>
              <a:t>Physical</a:t>
            </a:r>
            <a:r>
              <a:rPr lang="hu-HU" altLang="hu-HU" dirty="0"/>
              <a:t> </a:t>
            </a:r>
            <a:r>
              <a:rPr lang="hu-HU" altLang="hu-HU" dirty="0" err="1"/>
              <a:t>Review</a:t>
            </a:r>
            <a:r>
              <a:rPr lang="hu-HU" altLang="hu-HU" dirty="0"/>
              <a:t> A*, 76(4), 042319. 2. </a:t>
            </a:r>
            <a:r>
              <a:rPr lang="hu-HU" altLang="hu-HU" dirty="0" err="1"/>
              <a:t>Schreier</a:t>
            </a:r>
            <a:r>
              <a:rPr lang="hu-HU" altLang="hu-HU" dirty="0"/>
              <a:t>, J. A., </a:t>
            </a:r>
            <a:r>
              <a:rPr lang="hu-HU" altLang="hu-HU" dirty="0" err="1"/>
              <a:t>Houck</a:t>
            </a:r>
            <a:r>
              <a:rPr lang="hu-HU" altLang="hu-HU" dirty="0"/>
              <a:t>, A. A., Koch, J., Schuster, D. I., Johnson, B. R., </a:t>
            </a:r>
            <a:r>
              <a:rPr lang="hu-HU" altLang="hu-HU" dirty="0" err="1"/>
              <a:t>Chow</a:t>
            </a:r>
            <a:r>
              <a:rPr lang="hu-HU" altLang="hu-HU" dirty="0"/>
              <a:t>, J. M., ... &amp; </a:t>
            </a:r>
            <a:r>
              <a:rPr lang="hu-HU" altLang="hu-HU" dirty="0" err="1"/>
              <a:t>Schoelkopf</a:t>
            </a:r>
            <a:r>
              <a:rPr lang="hu-HU" altLang="hu-HU" dirty="0"/>
              <a:t>, R. J. (2008). A töltészaj </a:t>
            </a:r>
            <a:r>
              <a:rPr lang="hu-HU" altLang="hu-HU" dirty="0" err="1"/>
              <a:t>dekoherenciájának</a:t>
            </a:r>
            <a:r>
              <a:rPr lang="hu-HU" altLang="hu-HU" dirty="0"/>
              <a:t> elnyomása a szupravezető töltési </a:t>
            </a:r>
            <a:r>
              <a:rPr lang="hu-HU" altLang="hu-HU" dirty="0" err="1"/>
              <a:t>qubitekben</a:t>
            </a:r>
            <a:r>
              <a:rPr lang="hu-HU" altLang="hu-HU" dirty="0"/>
              <a:t>. *Fizikai Szemle B*, 77(18), 180502. </a:t>
            </a:r>
          </a:p>
          <a:p>
            <a:r>
              <a:rPr lang="hu-HU" altLang="hu-HU" dirty="0"/>
              <a:t>2007 ### D-</a:t>
            </a:r>
            <a:r>
              <a:rPr lang="hu-HU" altLang="hu-HU" dirty="0" err="1"/>
              <a:t>Wave</a:t>
            </a:r>
            <a:r>
              <a:rPr lang="hu-HU" altLang="hu-HU" dirty="0"/>
              <a:t> </a:t>
            </a:r>
            <a:r>
              <a:rPr lang="hu-HU" altLang="hu-HU" dirty="0" err="1"/>
              <a:t>One</a:t>
            </a:r>
            <a:r>
              <a:rPr lang="hu-HU" altLang="hu-HU" dirty="0"/>
              <a:t> Quantum </a:t>
            </a:r>
            <a:r>
              <a:rPr lang="hu-HU" altLang="hu-HU" dirty="0" err="1"/>
              <a:t>Annealer</a:t>
            </a:r>
            <a:r>
              <a:rPr lang="hu-HU" altLang="hu-HU" dirty="0"/>
              <a:t> : 1. Műszaki áttekintés:** - Johnson, M. W., Amin, M. H., </a:t>
            </a:r>
            <a:r>
              <a:rPr lang="hu-HU" altLang="hu-HU" dirty="0" err="1"/>
              <a:t>Gildert</a:t>
            </a:r>
            <a:r>
              <a:rPr lang="hu-HU" altLang="hu-HU" dirty="0"/>
              <a:t>, S., Lanting, T., </a:t>
            </a:r>
            <a:r>
              <a:rPr lang="hu-HU" altLang="hu-HU" dirty="0" err="1"/>
              <a:t>Hamze</a:t>
            </a:r>
            <a:r>
              <a:rPr lang="hu-HU" altLang="hu-HU" dirty="0"/>
              <a:t>, F., </a:t>
            </a:r>
            <a:r>
              <a:rPr lang="hu-HU" altLang="hu-HU" dirty="0" err="1"/>
              <a:t>Dickson</a:t>
            </a:r>
            <a:r>
              <a:rPr lang="hu-HU" altLang="hu-HU" dirty="0"/>
              <a:t>, N., ... &amp; Rose, G. (2011). Kvantumlágyítás gyártott spinekkel. *Természet*, 473(7346), 194-198. - [D-</a:t>
            </a:r>
            <a:r>
              <a:rPr lang="hu-HU" altLang="hu-HU" dirty="0" err="1"/>
              <a:t>Wave</a:t>
            </a:r>
            <a:r>
              <a:rPr lang="hu-HU" altLang="hu-HU" dirty="0"/>
              <a:t> Systems](https://www.dwavesys.com/resources/publications/): A D-</a:t>
            </a:r>
            <a:r>
              <a:rPr lang="hu-HU" altLang="hu-HU" dirty="0" err="1"/>
              <a:t>Wave</a:t>
            </a:r>
            <a:r>
              <a:rPr lang="hu-HU" altLang="hu-HU" dirty="0"/>
              <a:t> kvantumszámítógépek architektúrájával és alkalmazásával kapcsolatos tanulmányok és források gyűjteménye. 2. Könyvek és cikkek:** - </a:t>
            </a:r>
            <a:r>
              <a:rPr lang="hu-HU" altLang="hu-HU" dirty="0" err="1"/>
              <a:t>McGeoch</a:t>
            </a:r>
            <a:r>
              <a:rPr lang="hu-HU" altLang="hu-HU" dirty="0"/>
              <a:t>, C. C. (2014). *Adiabatikus kvantumszámítás és kvantumhegesztés: elmélet és gyakorlat*. Morgan &amp; </a:t>
            </a:r>
            <a:r>
              <a:rPr lang="hu-HU" altLang="hu-HU" dirty="0" err="1"/>
              <a:t>Claypool</a:t>
            </a:r>
            <a:r>
              <a:rPr lang="hu-HU" altLang="hu-HU" dirty="0"/>
              <a:t> Kiadó. - Lucas, A. (2014). Számos NP-probléma megfogalmazása. *A fizika határai*, 2, 5. </a:t>
            </a:r>
          </a:p>
          <a:p>
            <a:r>
              <a:rPr lang="hu-HU" altLang="hu-HU" dirty="0"/>
              <a:t>2013 </a:t>
            </a:r>
            <a:r>
              <a:rPr lang="hu-HU" altLang="hu-HU" dirty="0" err="1"/>
              <a:t>Rigetti</a:t>
            </a:r>
            <a:r>
              <a:rPr lang="hu-HU" altLang="hu-HU" dirty="0"/>
              <a:t> </a:t>
            </a:r>
            <a:r>
              <a:rPr lang="hu-HU" altLang="hu-HU" dirty="0" err="1"/>
              <a:t>Computing</a:t>
            </a:r>
            <a:r>
              <a:rPr lang="hu-HU" altLang="hu-HU" dirty="0"/>
              <a:t> : 1. Műszaki dokumentumok és források:** - [</a:t>
            </a:r>
            <a:r>
              <a:rPr lang="hu-HU" altLang="hu-HU" dirty="0" err="1"/>
              <a:t>Rigetti</a:t>
            </a:r>
            <a:r>
              <a:rPr lang="hu-HU" altLang="hu-HU" dirty="0"/>
              <a:t> </a:t>
            </a:r>
            <a:r>
              <a:rPr lang="hu-HU" altLang="hu-HU" dirty="0" err="1"/>
              <a:t>Computing</a:t>
            </a:r>
            <a:r>
              <a:rPr lang="hu-HU" altLang="hu-HU" dirty="0"/>
              <a:t> </a:t>
            </a:r>
            <a:r>
              <a:rPr lang="hu-HU" altLang="hu-HU" dirty="0" err="1"/>
              <a:t>Publications</a:t>
            </a:r>
            <a:r>
              <a:rPr lang="hu-HU" altLang="hu-HU" dirty="0"/>
              <a:t>](https://www.rigetti.com/resources/publications): A </a:t>
            </a:r>
            <a:r>
              <a:rPr lang="hu-HU" altLang="hu-HU" dirty="0" err="1"/>
              <a:t>Rigetti</a:t>
            </a:r>
            <a:r>
              <a:rPr lang="hu-HU" altLang="hu-HU" dirty="0"/>
              <a:t> kvantum-számítástechnikai technológiájáról szóló kutatási cikkek és technikai források gyűjteménye. 2. Könyvek és cikkek:** - </a:t>
            </a:r>
            <a:r>
              <a:rPr lang="hu-HU" altLang="hu-HU" dirty="0" err="1"/>
              <a:t>McArdle</a:t>
            </a:r>
            <a:r>
              <a:rPr lang="hu-HU" altLang="hu-HU" dirty="0"/>
              <a:t>, S., </a:t>
            </a:r>
            <a:r>
              <a:rPr lang="hu-HU" altLang="hu-HU" dirty="0" err="1"/>
              <a:t>Endo</a:t>
            </a:r>
            <a:r>
              <a:rPr lang="hu-HU" altLang="hu-HU" dirty="0"/>
              <a:t>, S., </a:t>
            </a:r>
            <a:r>
              <a:rPr lang="hu-HU" altLang="hu-HU" dirty="0" err="1"/>
              <a:t>Aspuru-Guzik</a:t>
            </a:r>
            <a:r>
              <a:rPr lang="hu-HU" altLang="hu-HU" dirty="0"/>
              <a:t>, A., Benjamin, S. C. és </a:t>
            </a:r>
            <a:r>
              <a:rPr lang="hu-HU" altLang="hu-HU" dirty="0" err="1"/>
              <a:t>Yuan</a:t>
            </a:r>
            <a:r>
              <a:rPr lang="hu-HU" altLang="hu-HU" dirty="0"/>
              <a:t>, X. (2020). Kvantum-számítástechnikai kémia. *</a:t>
            </a:r>
            <a:r>
              <a:rPr lang="hu-HU" altLang="hu-HU" dirty="0" err="1"/>
              <a:t>Reviews</a:t>
            </a:r>
            <a:r>
              <a:rPr lang="hu-HU" altLang="hu-HU" dirty="0"/>
              <a:t> of Modern </a:t>
            </a:r>
            <a:r>
              <a:rPr lang="hu-HU" altLang="hu-HU" dirty="0" err="1"/>
              <a:t>Physics</a:t>
            </a:r>
            <a:r>
              <a:rPr lang="hu-HU" altLang="hu-HU" dirty="0"/>
              <a:t>*, 92(1), 015003. - </a:t>
            </a:r>
            <a:r>
              <a:rPr lang="hu-HU" altLang="hu-HU" dirty="0" err="1"/>
              <a:t>Kogge</a:t>
            </a:r>
            <a:r>
              <a:rPr lang="hu-HU" altLang="hu-HU" dirty="0"/>
              <a:t>, P. M. (2018). *Kvantum-számítástechnika: alkalmazott megközelítés*. Springer. </a:t>
            </a:r>
          </a:p>
          <a:p>
            <a:r>
              <a:rPr lang="hu-HU" altLang="hu-HU" dirty="0"/>
              <a:t>2018 Microsoft </a:t>
            </a:r>
            <a:r>
              <a:rPr lang="hu-HU" altLang="hu-HU" dirty="0" err="1"/>
              <a:t>Station</a:t>
            </a:r>
            <a:r>
              <a:rPr lang="hu-HU" altLang="hu-HU" dirty="0"/>
              <a:t> Q : 1. Műszaki dokumentumok és források:** - [Microsoft Quantum Research](https://www.microsoft.com/en-us/quantum/research): A Microsoft kvantum-számítástechnikai részlegének kutatási dokumentumainak és technikai erőforrásainak gyűjteménye. 2. Könyvek és cikkek:** - </a:t>
            </a:r>
            <a:r>
              <a:rPr lang="hu-HU" altLang="hu-HU" dirty="0" err="1"/>
              <a:t>Kitaev</a:t>
            </a:r>
            <a:r>
              <a:rPr lang="hu-HU" altLang="hu-HU" dirty="0"/>
              <a:t>, A. Y., &amp; </a:t>
            </a:r>
            <a:r>
              <a:rPr lang="hu-HU" altLang="hu-HU" dirty="0" err="1"/>
              <a:t>Laumann</a:t>
            </a:r>
            <a:r>
              <a:rPr lang="hu-HU" altLang="hu-HU" dirty="0"/>
              <a:t>, C. (2009). Topológiai fázisok és kvantumszámítás. *Fizika előadási jegyzetek*, 802, 101-125. - </a:t>
            </a:r>
            <a:r>
              <a:rPr lang="hu-HU" altLang="hu-HU" dirty="0" err="1"/>
              <a:t>Freedman</a:t>
            </a:r>
            <a:r>
              <a:rPr lang="hu-HU" altLang="hu-HU" dirty="0"/>
              <a:t>, M. H., </a:t>
            </a:r>
            <a:r>
              <a:rPr lang="hu-HU" altLang="hu-HU" dirty="0" err="1"/>
              <a:t>Kitaev</a:t>
            </a:r>
            <a:r>
              <a:rPr lang="hu-HU" altLang="hu-HU" dirty="0"/>
              <a:t>, A., </a:t>
            </a:r>
            <a:r>
              <a:rPr lang="hu-HU" altLang="hu-HU" dirty="0" err="1"/>
              <a:t>Larsen</a:t>
            </a:r>
            <a:r>
              <a:rPr lang="hu-HU" altLang="hu-HU" dirty="0"/>
              <a:t>, M., &amp; </a:t>
            </a:r>
            <a:r>
              <a:rPr lang="hu-HU" altLang="hu-HU" dirty="0" err="1"/>
              <a:t>Wang</a:t>
            </a:r>
            <a:r>
              <a:rPr lang="hu-HU" altLang="hu-HU" dirty="0"/>
              <a:t>, Z. (2003). Topológiai kvantumszámítás. *Az Amerikai Matematikai Társaság közlönye*, 40(1), 31-38. </a:t>
            </a:r>
          </a:p>
          <a:p>
            <a:r>
              <a:rPr lang="hu-HU" altLang="hu-HU" dirty="0"/>
              <a:t>2019 ### Google Quantum </a:t>
            </a:r>
            <a:r>
              <a:rPr lang="hu-HU" altLang="hu-HU" dirty="0" err="1"/>
              <a:t>Supremacy</a:t>
            </a:r>
            <a:r>
              <a:rPr lang="hu-HU" altLang="hu-HU" dirty="0"/>
              <a:t> (</a:t>
            </a:r>
            <a:r>
              <a:rPr lang="hu-HU" altLang="hu-HU" dirty="0" err="1"/>
              <a:t>Sycamore</a:t>
            </a:r>
            <a:r>
              <a:rPr lang="hu-HU" altLang="hu-HU" dirty="0"/>
              <a:t> </a:t>
            </a:r>
            <a:r>
              <a:rPr lang="hu-HU" altLang="hu-HU" dirty="0" err="1"/>
              <a:t>processor</a:t>
            </a:r>
            <a:r>
              <a:rPr lang="hu-HU" altLang="hu-HU" dirty="0"/>
              <a:t> (54 </a:t>
            </a:r>
            <a:r>
              <a:rPr lang="hu-HU" altLang="hu-HU" dirty="0" err="1"/>
              <a:t>Qbit</a:t>
            </a:r>
            <a:r>
              <a:rPr lang="hu-HU" altLang="hu-HU" dirty="0"/>
              <a:t>)) -- A kísérlet bebizonyította, hogy a </a:t>
            </a:r>
            <a:r>
              <a:rPr lang="hu-HU" altLang="hu-HU" dirty="0" err="1"/>
              <a:t>Sycamore</a:t>
            </a:r>
            <a:r>
              <a:rPr lang="hu-HU" altLang="hu-HU" dirty="0"/>
              <a:t> 200 másodperc alatt képes elvégezni ezt a feladatot, ami a Google becslése szerint a világ legerősebb szuperszámítógépének körülbelül 10 000 évet vesz igénybe. :  1. **A Google eredeti tanulmánya:** - </a:t>
            </a:r>
            <a:r>
              <a:rPr lang="hu-HU" altLang="hu-HU" dirty="0" err="1"/>
              <a:t>Arute</a:t>
            </a:r>
            <a:r>
              <a:rPr lang="hu-HU" altLang="hu-HU" dirty="0"/>
              <a:t>, F., </a:t>
            </a:r>
            <a:r>
              <a:rPr lang="hu-HU" altLang="hu-HU" dirty="0" err="1"/>
              <a:t>Arya</a:t>
            </a:r>
            <a:r>
              <a:rPr lang="hu-HU" altLang="hu-HU" dirty="0"/>
              <a:t>, K., </a:t>
            </a:r>
            <a:r>
              <a:rPr lang="hu-HU" altLang="hu-HU" dirty="0" err="1"/>
              <a:t>Babbush</a:t>
            </a:r>
            <a:r>
              <a:rPr lang="hu-HU" altLang="hu-HU" dirty="0"/>
              <a:t>, R., Bacon, D., Bardin, J. C., </a:t>
            </a:r>
            <a:r>
              <a:rPr lang="hu-HU" altLang="hu-HU" dirty="0" err="1"/>
              <a:t>Barends</a:t>
            </a:r>
            <a:r>
              <a:rPr lang="hu-HU" altLang="hu-HU" dirty="0"/>
              <a:t>, R., ... &amp; Martinis, J. M. (2019). Kvantum felsőbbrendűség programozható szupravezető processzor használatával. *Természet*, 574(7779), 505-510. 2. További források:** - </a:t>
            </a:r>
            <a:r>
              <a:rPr lang="hu-HU" altLang="hu-HU" dirty="0" err="1"/>
              <a:t>Preskill</a:t>
            </a:r>
            <a:r>
              <a:rPr lang="hu-HU" altLang="hu-HU" dirty="0"/>
              <a:t>, J. (2012). Kvantum-számítástechnika és az összefonódási határ. *</a:t>
            </a:r>
            <a:r>
              <a:rPr lang="hu-HU" altLang="hu-HU" dirty="0" err="1"/>
              <a:t>arXiv</a:t>
            </a:r>
            <a:r>
              <a:rPr lang="hu-HU" altLang="hu-HU" dirty="0"/>
              <a:t> </a:t>
            </a:r>
            <a:r>
              <a:rPr lang="hu-HU" altLang="hu-HU" dirty="0" err="1"/>
              <a:t>preprint</a:t>
            </a:r>
            <a:r>
              <a:rPr lang="hu-HU" altLang="hu-HU" dirty="0"/>
              <a:t> arXiv:1203.5813*. - </a:t>
            </a:r>
            <a:r>
              <a:rPr lang="hu-HU" altLang="hu-HU" dirty="0" err="1"/>
              <a:t>Aaronson</a:t>
            </a:r>
            <a:r>
              <a:rPr lang="hu-HU" altLang="hu-HU" dirty="0"/>
              <a:t>, S. (2016). A kvantumállapotok és transzformációk összetettsége: a kvantumfölénytől a kvantumkémiáig. *Az Amerikai Fizikai Társaság közleménye*. </a:t>
            </a:r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hu-HU" altLang="hu-HU" dirty="0"/>
              <a:t>2020 IBM Quantum </a:t>
            </a:r>
            <a:r>
              <a:rPr lang="hu-HU" altLang="hu-HU" dirty="0" err="1"/>
              <a:t>Roadmap</a:t>
            </a:r>
            <a:r>
              <a:rPr lang="hu-HU" altLang="hu-HU" dirty="0"/>
              <a:t> :  </a:t>
            </a:r>
            <a:r>
              <a:rPr lang="hu-HU" altLang="hu-HU" b="1" dirty="0"/>
              <a:t>Quantum </a:t>
            </a:r>
            <a:r>
              <a:rPr lang="hu-HU" altLang="hu-HU" b="1" dirty="0" err="1"/>
              <a:t>Processors</a:t>
            </a:r>
            <a:r>
              <a:rPr lang="hu-HU" altLang="hu-HU" dirty="0"/>
              <a:t>: The </a:t>
            </a:r>
            <a:r>
              <a:rPr lang="hu-HU" altLang="hu-HU" dirty="0" err="1"/>
              <a:t>goal</a:t>
            </a:r>
            <a:r>
              <a:rPr lang="hu-HU" altLang="hu-HU" dirty="0"/>
              <a:t> is </a:t>
            </a:r>
            <a:r>
              <a:rPr lang="hu-HU" altLang="hu-HU" dirty="0" err="1"/>
              <a:t>to</a:t>
            </a:r>
            <a:r>
              <a:rPr lang="hu-HU" altLang="hu-HU" dirty="0"/>
              <a:t> </a:t>
            </a:r>
            <a:r>
              <a:rPr lang="hu-HU" altLang="hu-HU" dirty="0" err="1"/>
              <a:t>scale</a:t>
            </a:r>
            <a:r>
              <a:rPr lang="hu-HU" altLang="hu-HU" dirty="0"/>
              <a:t> </a:t>
            </a:r>
            <a:r>
              <a:rPr lang="hu-HU" altLang="hu-HU" dirty="0" err="1"/>
              <a:t>quantum</a:t>
            </a:r>
            <a:r>
              <a:rPr lang="hu-HU" altLang="hu-HU" dirty="0"/>
              <a:t> </a:t>
            </a:r>
            <a:r>
              <a:rPr lang="hu-HU" altLang="hu-HU" dirty="0" err="1"/>
              <a:t>processors</a:t>
            </a:r>
            <a:r>
              <a:rPr lang="hu-HU" altLang="hu-HU" dirty="0"/>
              <a:t>. </a:t>
            </a:r>
            <a:r>
              <a:rPr lang="hu-HU" altLang="hu-HU" dirty="0">
                <a:hlinkClick r:id="rId7"/>
              </a:rPr>
              <a:t>IBM has </a:t>
            </a:r>
            <a:r>
              <a:rPr lang="hu-HU" altLang="hu-HU" dirty="0" err="1">
                <a:hlinkClick r:id="rId7"/>
              </a:rPr>
              <a:t>already</a:t>
            </a:r>
            <a:r>
              <a:rPr lang="hu-HU" altLang="hu-HU" dirty="0">
                <a:hlinkClick r:id="rId7"/>
              </a:rPr>
              <a:t> </a:t>
            </a:r>
            <a:r>
              <a:rPr lang="hu-HU" altLang="hu-HU" dirty="0" err="1">
                <a:hlinkClick r:id="rId7"/>
              </a:rPr>
              <a:t>broken</a:t>
            </a:r>
            <a:r>
              <a:rPr lang="hu-HU" altLang="hu-HU" dirty="0">
                <a:hlinkClick r:id="rId7"/>
              </a:rPr>
              <a:t> </a:t>
            </a:r>
            <a:r>
              <a:rPr lang="hu-HU" altLang="hu-HU" dirty="0" err="1">
                <a:hlinkClick r:id="rId7"/>
              </a:rPr>
              <a:t>the</a:t>
            </a:r>
            <a:r>
              <a:rPr lang="hu-HU" altLang="hu-HU" dirty="0">
                <a:hlinkClick r:id="rId7"/>
              </a:rPr>
              <a:t> 100-qubit </a:t>
            </a:r>
            <a:r>
              <a:rPr lang="hu-HU" altLang="hu-HU" dirty="0" err="1">
                <a:hlinkClick r:id="rId7"/>
              </a:rPr>
              <a:t>barrier</a:t>
            </a:r>
            <a:r>
              <a:rPr lang="hu-HU" altLang="hu-HU" dirty="0">
                <a:hlinkClick r:id="rId7"/>
              </a:rPr>
              <a:t> </a:t>
            </a:r>
            <a:r>
              <a:rPr lang="hu-HU" altLang="hu-HU" dirty="0" err="1">
                <a:hlinkClick r:id="rId7"/>
              </a:rPr>
              <a:t>with</a:t>
            </a:r>
            <a:r>
              <a:rPr lang="hu-HU" altLang="hu-HU" dirty="0">
                <a:hlinkClick r:id="rId7"/>
              </a:rPr>
              <a:t> </a:t>
            </a:r>
            <a:r>
              <a:rPr lang="hu-HU" altLang="hu-HU" dirty="0" err="1">
                <a:hlinkClick r:id="rId7"/>
              </a:rPr>
              <a:t>their</a:t>
            </a:r>
            <a:r>
              <a:rPr lang="hu-HU" altLang="hu-HU" dirty="0">
                <a:hlinkClick r:id="rId7"/>
              </a:rPr>
              <a:t> IBM Quantum Eagle processor</a:t>
            </a:r>
            <a:r>
              <a:rPr lang="hu-HU" altLang="hu-HU" baseline="30000" dirty="0">
                <a:hlinkClick r:id="rId7"/>
              </a:rPr>
              <a:t>1</a:t>
            </a:r>
            <a:r>
              <a:rPr lang="hu-HU" altLang="hu-HU" dirty="0"/>
              <a:t>. </a:t>
            </a:r>
            <a:r>
              <a:rPr lang="hu-HU" altLang="hu-HU" dirty="0" err="1"/>
              <a:t>They’re</a:t>
            </a:r>
            <a:r>
              <a:rPr lang="hu-HU" altLang="hu-HU" dirty="0"/>
              <a:t> </a:t>
            </a:r>
            <a:r>
              <a:rPr lang="hu-HU" altLang="hu-HU" dirty="0" err="1"/>
              <a:t>working</a:t>
            </a:r>
            <a:r>
              <a:rPr lang="hu-HU" altLang="hu-HU" dirty="0"/>
              <a:t> </a:t>
            </a:r>
            <a:r>
              <a:rPr lang="hu-HU" altLang="hu-HU" dirty="0" err="1"/>
              <a:t>on</a:t>
            </a:r>
            <a:r>
              <a:rPr lang="hu-HU" altLang="hu-HU" dirty="0"/>
              <a:t> </a:t>
            </a:r>
            <a:r>
              <a:rPr lang="hu-HU" altLang="hu-HU" dirty="0" err="1"/>
              <a:t>even</a:t>
            </a:r>
            <a:r>
              <a:rPr lang="hu-HU" altLang="hu-HU" dirty="0"/>
              <a:t> </a:t>
            </a:r>
            <a:r>
              <a:rPr lang="hu-HU" altLang="hu-HU" dirty="0" err="1"/>
              <a:t>larger</a:t>
            </a:r>
            <a:r>
              <a:rPr lang="hu-HU" altLang="hu-HU" dirty="0"/>
              <a:t> </a:t>
            </a:r>
            <a:r>
              <a:rPr lang="hu-HU" altLang="hu-HU" dirty="0" err="1"/>
              <a:t>systems</a:t>
            </a:r>
            <a:r>
              <a:rPr lang="hu-HU" altLang="hu-HU" dirty="0"/>
              <a:t>.</a:t>
            </a:r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hu-HU" altLang="hu-HU" b="1" dirty="0" err="1"/>
              <a:t>Runtime</a:t>
            </a:r>
            <a:r>
              <a:rPr lang="hu-HU" altLang="hu-HU" b="1" dirty="0"/>
              <a:t> </a:t>
            </a:r>
            <a:r>
              <a:rPr lang="hu-HU" altLang="hu-HU" b="1" dirty="0" err="1"/>
              <a:t>Environment</a:t>
            </a:r>
            <a:r>
              <a:rPr lang="hu-HU" altLang="hu-HU" dirty="0"/>
              <a:t>: IBM </a:t>
            </a:r>
            <a:r>
              <a:rPr lang="hu-HU" altLang="hu-HU" dirty="0" err="1"/>
              <a:t>introduced</a:t>
            </a:r>
            <a:r>
              <a:rPr lang="hu-HU" altLang="hu-HU" dirty="0"/>
              <a:t> </a:t>
            </a:r>
            <a:r>
              <a:rPr lang="hu-HU" altLang="hu-HU" dirty="0" err="1"/>
              <a:t>Qiskit</a:t>
            </a:r>
            <a:r>
              <a:rPr lang="hu-HU" altLang="hu-HU" dirty="0"/>
              <a:t> </a:t>
            </a:r>
            <a:r>
              <a:rPr lang="hu-HU" altLang="hu-HU" dirty="0" err="1"/>
              <a:t>Runtime</a:t>
            </a:r>
            <a:r>
              <a:rPr lang="hu-HU" altLang="hu-HU" dirty="0"/>
              <a:t>, a </a:t>
            </a:r>
            <a:r>
              <a:rPr lang="hu-HU" altLang="hu-HU" dirty="0" err="1"/>
              <a:t>runtime</a:t>
            </a:r>
            <a:r>
              <a:rPr lang="hu-HU" altLang="hu-HU" dirty="0"/>
              <a:t> </a:t>
            </a:r>
            <a:r>
              <a:rPr lang="hu-HU" altLang="hu-HU" dirty="0" err="1"/>
              <a:t>environment</a:t>
            </a:r>
            <a:r>
              <a:rPr lang="hu-HU" altLang="hu-HU" dirty="0"/>
              <a:t> </a:t>
            </a:r>
            <a:r>
              <a:rPr lang="hu-HU" altLang="hu-HU" dirty="0" err="1"/>
              <a:t>that</a:t>
            </a:r>
            <a:r>
              <a:rPr lang="hu-HU" altLang="hu-HU" dirty="0"/>
              <a:t> </a:t>
            </a:r>
            <a:r>
              <a:rPr lang="hu-HU" altLang="hu-HU" dirty="0" err="1"/>
              <a:t>allows</a:t>
            </a:r>
            <a:r>
              <a:rPr lang="hu-HU" altLang="hu-HU" dirty="0"/>
              <a:t> </a:t>
            </a:r>
            <a:r>
              <a:rPr lang="hu-HU" altLang="hu-HU" dirty="0" err="1"/>
              <a:t>containerized</a:t>
            </a:r>
            <a:r>
              <a:rPr lang="hu-HU" altLang="hu-HU" dirty="0"/>
              <a:t> </a:t>
            </a:r>
            <a:r>
              <a:rPr lang="hu-HU" altLang="hu-HU" dirty="0" err="1"/>
              <a:t>execution</a:t>
            </a:r>
            <a:r>
              <a:rPr lang="hu-HU" altLang="hu-HU" dirty="0"/>
              <a:t> of </a:t>
            </a:r>
            <a:r>
              <a:rPr lang="hu-HU" altLang="hu-HU" dirty="0" err="1"/>
              <a:t>quantum</a:t>
            </a:r>
            <a:r>
              <a:rPr lang="hu-HU" altLang="hu-HU" dirty="0"/>
              <a:t> </a:t>
            </a:r>
            <a:r>
              <a:rPr lang="hu-HU" altLang="hu-HU" dirty="0" err="1"/>
              <a:t>circuits</a:t>
            </a:r>
            <a:r>
              <a:rPr lang="hu-HU" altLang="hu-HU" dirty="0"/>
              <a:t> </a:t>
            </a:r>
            <a:r>
              <a:rPr lang="hu-HU" altLang="hu-HU" dirty="0" err="1"/>
              <a:t>at</a:t>
            </a:r>
            <a:r>
              <a:rPr lang="hu-HU" altLang="hu-HU" dirty="0"/>
              <a:t> </a:t>
            </a:r>
            <a:r>
              <a:rPr lang="hu-HU" altLang="hu-HU" dirty="0" err="1"/>
              <a:t>speed</a:t>
            </a:r>
            <a:r>
              <a:rPr lang="hu-HU" altLang="hu-HU" dirty="0"/>
              <a:t> and </a:t>
            </a:r>
            <a:r>
              <a:rPr lang="hu-HU" altLang="hu-HU" dirty="0" err="1"/>
              <a:t>scale</a:t>
            </a:r>
            <a:r>
              <a:rPr lang="hu-HU" altLang="hu-HU" dirty="0"/>
              <a:t>. </a:t>
            </a:r>
            <a:r>
              <a:rPr lang="hu-HU" altLang="hu-HU" dirty="0" err="1">
                <a:hlinkClick r:id="rId7"/>
              </a:rPr>
              <a:t>This</a:t>
            </a:r>
            <a:r>
              <a:rPr lang="hu-HU" altLang="hu-HU" dirty="0">
                <a:hlinkClick r:id="rId7"/>
              </a:rPr>
              <a:t> has </a:t>
            </a:r>
            <a:r>
              <a:rPr lang="hu-HU" altLang="hu-HU" dirty="0" err="1">
                <a:hlinkClick r:id="rId7"/>
              </a:rPr>
              <a:t>led</a:t>
            </a:r>
            <a:r>
              <a:rPr lang="hu-HU" altLang="hu-HU" dirty="0">
                <a:hlinkClick r:id="rId7"/>
              </a:rPr>
              <a:t> </a:t>
            </a:r>
            <a:r>
              <a:rPr lang="hu-HU" altLang="hu-HU" dirty="0" err="1">
                <a:hlinkClick r:id="rId7"/>
              </a:rPr>
              <a:t>to</a:t>
            </a:r>
            <a:r>
              <a:rPr lang="hu-HU" altLang="hu-HU" dirty="0">
                <a:hlinkClick r:id="rId7"/>
              </a:rPr>
              <a:t> a 120x </a:t>
            </a:r>
            <a:r>
              <a:rPr lang="hu-HU" altLang="hu-HU" dirty="0" err="1">
                <a:hlinkClick r:id="rId7"/>
              </a:rPr>
              <a:t>speedup</a:t>
            </a:r>
            <a:r>
              <a:rPr lang="hu-HU" altLang="hu-HU" dirty="0">
                <a:hlinkClick r:id="rId7"/>
              </a:rPr>
              <a:t> in </a:t>
            </a:r>
            <a:r>
              <a:rPr lang="hu-HU" altLang="hu-HU" dirty="0" err="1">
                <a:hlinkClick r:id="rId7"/>
              </a:rPr>
              <a:t>simulating</a:t>
            </a:r>
            <a:r>
              <a:rPr lang="hu-HU" altLang="hu-HU" dirty="0">
                <a:hlinkClick r:id="rId7"/>
              </a:rPr>
              <a:t> </a:t>
            </a:r>
            <a:r>
              <a:rPr lang="hu-HU" altLang="hu-HU" dirty="0" err="1">
                <a:hlinkClick r:id="rId7"/>
              </a:rPr>
              <a:t>molecules</a:t>
            </a:r>
            <a:r>
              <a:rPr lang="hu-HU" altLang="hu-HU" dirty="0">
                <a:hlinkClick r:id="rId7"/>
              </a:rPr>
              <a:t> </a:t>
            </a:r>
            <a:r>
              <a:rPr lang="hu-HU" altLang="hu-HU" dirty="0" err="1">
                <a:hlinkClick r:id="rId7"/>
              </a:rPr>
              <a:t>for</a:t>
            </a:r>
            <a:r>
              <a:rPr lang="hu-HU" altLang="hu-HU" dirty="0">
                <a:hlinkClick r:id="rId7"/>
              </a:rPr>
              <a:t> </a:t>
            </a:r>
            <a:r>
              <a:rPr lang="hu-HU" altLang="hu-HU" dirty="0" err="1">
                <a:hlinkClick r:id="rId7"/>
              </a:rPr>
              <a:t>research-grade</a:t>
            </a:r>
            <a:r>
              <a:rPr lang="hu-HU" altLang="hu-HU" dirty="0">
                <a:hlinkClick r:id="rId7"/>
              </a:rPr>
              <a:t> </a:t>
            </a:r>
            <a:r>
              <a:rPr lang="hu-HU" altLang="hu-HU" dirty="0" err="1">
                <a:hlinkClick r:id="rId7"/>
              </a:rPr>
              <a:t>quantum</a:t>
            </a:r>
            <a:r>
              <a:rPr lang="hu-HU" altLang="hu-HU" dirty="0">
                <a:hlinkClick r:id="rId7"/>
              </a:rPr>
              <a:t> workloads</a:t>
            </a:r>
            <a:r>
              <a:rPr lang="hu-HU" altLang="hu-HU" baseline="30000" dirty="0">
                <a:hlinkClick r:id="rId7"/>
              </a:rPr>
              <a:t>1</a:t>
            </a:r>
            <a:r>
              <a:rPr lang="hu-HU" altLang="hu-HU" dirty="0"/>
              <a:t>.</a:t>
            </a:r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hu-HU" altLang="hu-HU" b="1" dirty="0"/>
              <a:t>Quantum-</a:t>
            </a:r>
            <a:r>
              <a:rPr lang="hu-HU" altLang="hu-HU" b="1" dirty="0" err="1"/>
              <a:t>Centric</a:t>
            </a:r>
            <a:r>
              <a:rPr lang="hu-HU" altLang="hu-HU" b="1" dirty="0"/>
              <a:t> </a:t>
            </a:r>
            <a:r>
              <a:rPr lang="hu-HU" altLang="hu-HU" b="1" dirty="0" err="1"/>
              <a:t>Supercomputers</a:t>
            </a:r>
            <a:r>
              <a:rPr lang="hu-HU" altLang="hu-HU" dirty="0"/>
              <a:t>: The </a:t>
            </a:r>
            <a:r>
              <a:rPr lang="hu-HU" altLang="hu-HU" dirty="0" err="1"/>
              <a:t>ultimate</a:t>
            </a:r>
            <a:r>
              <a:rPr lang="hu-HU" altLang="hu-HU" dirty="0"/>
              <a:t> </a:t>
            </a:r>
            <a:r>
              <a:rPr lang="hu-HU" altLang="hu-HU" dirty="0" err="1"/>
              <a:t>aim</a:t>
            </a:r>
            <a:r>
              <a:rPr lang="hu-HU" altLang="hu-HU" dirty="0"/>
              <a:t> is </a:t>
            </a:r>
            <a:r>
              <a:rPr lang="hu-HU" altLang="hu-HU" dirty="0" err="1"/>
              <a:t>to</a:t>
            </a:r>
            <a:r>
              <a:rPr lang="hu-HU" altLang="hu-HU" dirty="0"/>
              <a:t> </a:t>
            </a:r>
            <a:r>
              <a:rPr lang="hu-HU" altLang="hu-HU" dirty="0" err="1"/>
              <a:t>build</a:t>
            </a:r>
            <a:r>
              <a:rPr lang="hu-HU" altLang="hu-HU" dirty="0"/>
              <a:t> </a:t>
            </a:r>
            <a:r>
              <a:rPr lang="hu-HU" altLang="hu-HU" dirty="0" err="1"/>
              <a:t>quantum-centric</a:t>
            </a:r>
            <a:r>
              <a:rPr lang="hu-HU" altLang="hu-HU" dirty="0"/>
              <a:t> </a:t>
            </a:r>
            <a:r>
              <a:rPr lang="hu-HU" altLang="hu-HU" dirty="0" err="1"/>
              <a:t>supercomputers</a:t>
            </a:r>
            <a:r>
              <a:rPr lang="hu-HU" altLang="hu-HU" dirty="0"/>
              <a:t>. </a:t>
            </a:r>
            <a:r>
              <a:rPr lang="hu-HU" altLang="hu-HU" dirty="0" err="1"/>
              <a:t>These</a:t>
            </a:r>
            <a:r>
              <a:rPr lang="hu-HU" altLang="hu-HU" dirty="0"/>
              <a:t> </a:t>
            </a:r>
            <a:r>
              <a:rPr lang="hu-HU" altLang="hu-HU" dirty="0" err="1"/>
              <a:t>will</a:t>
            </a:r>
            <a:r>
              <a:rPr lang="hu-HU" altLang="hu-HU" dirty="0"/>
              <a:t> </a:t>
            </a:r>
            <a:r>
              <a:rPr lang="hu-HU" altLang="hu-HU" dirty="0" err="1"/>
              <a:t>integrate</a:t>
            </a:r>
            <a:r>
              <a:rPr lang="hu-HU" altLang="hu-HU" dirty="0"/>
              <a:t> </a:t>
            </a:r>
            <a:r>
              <a:rPr lang="hu-HU" altLang="hu-HU" dirty="0" err="1"/>
              <a:t>quantum</a:t>
            </a:r>
            <a:r>
              <a:rPr lang="hu-HU" altLang="hu-HU" dirty="0"/>
              <a:t> </a:t>
            </a:r>
            <a:r>
              <a:rPr lang="hu-HU" altLang="hu-HU" dirty="0" err="1"/>
              <a:t>processors</a:t>
            </a:r>
            <a:r>
              <a:rPr lang="hu-HU" altLang="hu-HU" dirty="0"/>
              <a:t>, </a:t>
            </a:r>
            <a:r>
              <a:rPr lang="hu-HU" altLang="hu-HU" dirty="0" err="1"/>
              <a:t>classical</a:t>
            </a:r>
            <a:r>
              <a:rPr lang="hu-HU" altLang="hu-HU" dirty="0"/>
              <a:t> </a:t>
            </a:r>
            <a:r>
              <a:rPr lang="hu-HU" altLang="hu-HU" dirty="0" err="1"/>
              <a:t>processors</a:t>
            </a:r>
            <a:r>
              <a:rPr lang="hu-HU" altLang="hu-HU" dirty="0"/>
              <a:t>, </a:t>
            </a:r>
            <a:r>
              <a:rPr lang="hu-HU" altLang="hu-HU" dirty="0" err="1"/>
              <a:t>quantum</a:t>
            </a:r>
            <a:r>
              <a:rPr lang="hu-HU" altLang="hu-HU" dirty="0"/>
              <a:t> </a:t>
            </a:r>
            <a:r>
              <a:rPr lang="hu-HU" altLang="hu-HU" dirty="0" err="1"/>
              <a:t>communication</a:t>
            </a:r>
            <a:r>
              <a:rPr lang="hu-HU" altLang="hu-HU" dirty="0"/>
              <a:t> </a:t>
            </a:r>
            <a:r>
              <a:rPr lang="hu-HU" altLang="hu-HU" dirty="0" err="1"/>
              <a:t>networks</a:t>
            </a:r>
            <a:r>
              <a:rPr lang="hu-HU" altLang="hu-HU" dirty="0"/>
              <a:t>, and </a:t>
            </a:r>
            <a:r>
              <a:rPr lang="hu-HU" altLang="hu-HU" dirty="0" err="1"/>
              <a:t>classical</a:t>
            </a:r>
            <a:r>
              <a:rPr lang="hu-HU" altLang="hu-HU" dirty="0"/>
              <a:t> </a:t>
            </a:r>
            <a:r>
              <a:rPr lang="hu-HU" altLang="hu-HU" dirty="0" err="1"/>
              <a:t>networks</a:t>
            </a:r>
            <a:r>
              <a:rPr lang="hu-HU" altLang="hu-HU" dirty="0"/>
              <a:t>. </a:t>
            </a:r>
            <a:r>
              <a:rPr lang="hu-HU" altLang="hu-HU" dirty="0" err="1"/>
              <a:t>Imagine</a:t>
            </a:r>
            <a:r>
              <a:rPr lang="hu-HU" altLang="hu-HU" dirty="0"/>
              <a:t> </a:t>
            </a:r>
            <a:r>
              <a:rPr lang="hu-HU" altLang="hu-HU" dirty="0" err="1"/>
              <a:t>solving</a:t>
            </a:r>
            <a:r>
              <a:rPr lang="hu-HU" altLang="hu-HU" dirty="0"/>
              <a:t> </a:t>
            </a:r>
            <a:r>
              <a:rPr lang="hu-HU" altLang="hu-HU" dirty="0" err="1"/>
              <a:t>problems</a:t>
            </a:r>
            <a:r>
              <a:rPr lang="hu-HU" altLang="hu-HU" dirty="0"/>
              <a:t> </a:t>
            </a:r>
            <a:r>
              <a:rPr lang="hu-HU" altLang="hu-HU" dirty="0" err="1"/>
              <a:t>beyond</a:t>
            </a:r>
            <a:r>
              <a:rPr lang="hu-HU" altLang="hu-HU" dirty="0"/>
              <a:t> </a:t>
            </a:r>
            <a:r>
              <a:rPr lang="hu-HU" altLang="hu-HU" dirty="0" err="1"/>
              <a:t>classical</a:t>
            </a:r>
            <a:r>
              <a:rPr lang="hu-HU" altLang="hu-HU" dirty="0"/>
              <a:t> </a:t>
            </a:r>
            <a:r>
              <a:rPr lang="hu-HU" altLang="hu-HU" dirty="0" err="1"/>
              <a:t>resources</a:t>
            </a:r>
            <a:r>
              <a:rPr lang="hu-HU" altLang="hu-HU" dirty="0"/>
              <a:t> </a:t>
            </a:r>
            <a:r>
              <a:rPr lang="hu-HU" altLang="hu-HU" dirty="0" err="1"/>
              <a:t>alone</a:t>
            </a:r>
            <a:r>
              <a:rPr lang="hu-HU" altLang="hu-HU" dirty="0"/>
              <a:t>! 🌟 I</a:t>
            </a:r>
            <a:r>
              <a:rPr lang="en-US" altLang="hu-HU" dirty="0">
                <a:hlinkClick r:id="rId8"/>
              </a:rPr>
              <a:t>f you’re curious about the details, you can explore the full roadmap here</a:t>
            </a:r>
            <a:r>
              <a:rPr lang="en-US" altLang="hu-HU" baseline="30000" dirty="0">
                <a:hlinkClick r:id="rId8"/>
              </a:rPr>
              <a:t>2</a:t>
            </a:r>
            <a:r>
              <a:rPr lang="en-US" altLang="hu-HU" dirty="0"/>
              <a:t>. It’s an exciting journey into the quantum frontier! 🌌</a:t>
            </a:r>
            <a:endParaRPr lang="hu-HU" altLang="hu-HU" dirty="0"/>
          </a:p>
          <a:p>
            <a:pPr>
              <a:buFont typeface="Calibri Light" panose="020F0302020204030204" pitchFamily="34" charset="0"/>
              <a:buAutoNum type="arabicPeriod" startAt="4"/>
            </a:pPr>
            <a:r>
              <a:rPr lang="hu-HU" altLang="hu-HU" dirty="0"/>
              <a:t>2021 Quantum </a:t>
            </a:r>
            <a:r>
              <a:rPr lang="hu-HU" altLang="hu-HU" dirty="0" err="1"/>
              <a:t>Computers</a:t>
            </a:r>
            <a:r>
              <a:rPr lang="hu-HU" altLang="hu-HU" dirty="0"/>
              <a:t> </a:t>
            </a:r>
            <a:r>
              <a:rPr lang="hu-HU" altLang="hu-HU" dirty="0" err="1"/>
              <a:t>Company</a:t>
            </a:r>
            <a:r>
              <a:rPr lang="hu-HU" altLang="hu-HU" dirty="0"/>
              <a:t> Booming : </a:t>
            </a:r>
            <a:r>
              <a:rPr lang="hu-HU" altLang="hu-HU" b="1" dirty="0" err="1"/>
              <a:t>Startups</a:t>
            </a:r>
            <a:r>
              <a:rPr lang="hu-HU" altLang="hu-HU" dirty="0"/>
              <a:t>: </a:t>
            </a:r>
            <a:r>
              <a:rPr lang="hu-HU" altLang="hu-HU" dirty="0" err="1"/>
              <a:t>Several</a:t>
            </a:r>
            <a:r>
              <a:rPr lang="hu-HU" altLang="hu-HU" dirty="0"/>
              <a:t> </a:t>
            </a:r>
            <a:r>
              <a:rPr lang="hu-HU" altLang="hu-HU" dirty="0" err="1"/>
              <a:t>startups</a:t>
            </a:r>
            <a:r>
              <a:rPr lang="hu-HU" altLang="hu-HU" dirty="0"/>
              <a:t> </a:t>
            </a:r>
            <a:r>
              <a:rPr lang="hu-HU" altLang="hu-HU" dirty="0" err="1"/>
              <a:t>are</a:t>
            </a:r>
            <a:r>
              <a:rPr lang="hu-HU" altLang="hu-HU" dirty="0"/>
              <a:t> </a:t>
            </a:r>
            <a:r>
              <a:rPr lang="hu-HU" altLang="hu-HU" dirty="0" err="1"/>
              <a:t>making</a:t>
            </a:r>
            <a:r>
              <a:rPr lang="hu-HU" altLang="hu-HU" dirty="0"/>
              <a:t> </a:t>
            </a:r>
            <a:r>
              <a:rPr lang="hu-HU" altLang="hu-HU" dirty="0" err="1"/>
              <a:t>significant</a:t>
            </a:r>
            <a:r>
              <a:rPr lang="hu-HU" altLang="hu-HU" dirty="0"/>
              <a:t> </a:t>
            </a:r>
            <a:r>
              <a:rPr lang="hu-HU" altLang="hu-HU" dirty="0" err="1"/>
              <a:t>strides</a:t>
            </a:r>
            <a:r>
              <a:rPr lang="hu-HU" altLang="hu-HU" dirty="0"/>
              <a:t>: </a:t>
            </a:r>
          </a:p>
          <a:p>
            <a:pPr marL="742950" lvl="1" indent="-285750">
              <a:buFont typeface="Calibri Light" panose="020F0302020204030204" pitchFamily="34" charset="0"/>
              <a:buAutoNum type="arabicPeriod" startAt="4"/>
            </a:pPr>
            <a:r>
              <a:rPr lang="hu-HU" altLang="hu-HU" b="1" dirty="0" err="1"/>
              <a:t>Rigetti</a:t>
            </a:r>
            <a:r>
              <a:rPr lang="hu-HU" altLang="hu-HU" b="1" dirty="0"/>
              <a:t> </a:t>
            </a:r>
            <a:r>
              <a:rPr lang="hu-HU" altLang="hu-HU" b="1" dirty="0" err="1"/>
              <a:t>Computing</a:t>
            </a:r>
            <a:r>
              <a:rPr lang="hu-HU" altLang="hu-HU" dirty="0"/>
              <a:t>: </a:t>
            </a:r>
            <a:r>
              <a:rPr lang="hu-HU" altLang="hu-HU" dirty="0" err="1"/>
              <a:t>Focused</a:t>
            </a:r>
            <a:r>
              <a:rPr lang="hu-HU" altLang="hu-HU" dirty="0"/>
              <a:t> </a:t>
            </a:r>
            <a:r>
              <a:rPr lang="hu-HU" altLang="hu-HU" dirty="0" err="1"/>
              <a:t>on</a:t>
            </a:r>
            <a:r>
              <a:rPr lang="hu-HU" altLang="hu-HU" dirty="0"/>
              <a:t> building </a:t>
            </a:r>
            <a:r>
              <a:rPr lang="hu-HU" altLang="hu-HU" dirty="0" err="1"/>
              <a:t>practical</a:t>
            </a:r>
            <a:r>
              <a:rPr lang="hu-HU" altLang="hu-HU" dirty="0"/>
              <a:t> </a:t>
            </a:r>
            <a:r>
              <a:rPr lang="hu-HU" altLang="hu-HU" dirty="0" err="1"/>
              <a:t>quantum</a:t>
            </a:r>
            <a:r>
              <a:rPr lang="hu-HU" altLang="hu-HU" dirty="0"/>
              <a:t> </a:t>
            </a:r>
            <a:r>
              <a:rPr lang="hu-HU" altLang="hu-HU" dirty="0" err="1"/>
              <a:t>computers</a:t>
            </a:r>
            <a:r>
              <a:rPr lang="hu-HU" altLang="hu-HU" dirty="0"/>
              <a:t> and </a:t>
            </a:r>
            <a:r>
              <a:rPr lang="hu-HU" altLang="hu-HU" dirty="0" err="1"/>
              <a:t>developing</a:t>
            </a:r>
            <a:r>
              <a:rPr lang="hu-HU" altLang="hu-HU" dirty="0"/>
              <a:t> </a:t>
            </a:r>
            <a:r>
              <a:rPr lang="hu-HU" altLang="hu-HU" dirty="0" err="1"/>
              <a:t>quantum</a:t>
            </a:r>
            <a:r>
              <a:rPr lang="hu-HU" altLang="hu-HU" dirty="0"/>
              <a:t> software </a:t>
            </a:r>
            <a:r>
              <a:rPr lang="hu-HU" altLang="hu-HU" dirty="0" err="1"/>
              <a:t>tools</a:t>
            </a:r>
            <a:r>
              <a:rPr lang="hu-HU" altLang="hu-HU" dirty="0"/>
              <a:t>.</a:t>
            </a:r>
          </a:p>
          <a:p>
            <a:pPr marL="742950" lvl="1" indent="-285750">
              <a:buFont typeface="Calibri Light" panose="020F0302020204030204" pitchFamily="34" charset="0"/>
              <a:buAutoNum type="arabicPeriod" startAt="4"/>
            </a:pPr>
            <a:r>
              <a:rPr lang="hu-HU" altLang="hu-HU" b="1" dirty="0" err="1"/>
              <a:t>IonQ</a:t>
            </a:r>
            <a:r>
              <a:rPr lang="hu-HU" altLang="hu-HU" dirty="0"/>
              <a:t>: </a:t>
            </a:r>
            <a:r>
              <a:rPr lang="hu-HU" altLang="hu-HU" dirty="0" err="1"/>
              <a:t>Known</a:t>
            </a:r>
            <a:r>
              <a:rPr lang="hu-HU" altLang="hu-HU" dirty="0"/>
              <a:t> </a:t>
            </a:r>
            <a:r>
              <a:rPr lang="hu-HU" altLang="hu-HU" dirty="0" err="1"/>
              <a:t>for</a:t>
            </a:r>
            <a:r>
              <a:rPr lang="hu-HU" altLang="hu-HU" dirty="0"/>
              <a:t> </a:t>
            </a:r>
            <a:r>
              <a:rPr lang="hu-HU" altLang="hu-HU" dirty="0" err="1"/>
              <a:t>trapped</a:t>
            </a:r>
            <a:r>
              <a:rPr lang="hu-HU" altLang="hu-HU" dirty="0"/>
              <a:t>-ion </a:t>
            </a:r>
            <a:r>
              <a:rPr lang="hu-HU" altLang="hu-HU" dirty="0" err="1"/>
              <a:t>quantum</a:t>
            </a:r>
            <a:r>
              <a:rPr lang="hu-HU" altLang="hu-HU" dirty="0"/>
              <a:t> </a:t>
            </a:r>
            <a:r>
              <a:rPr lang="hu-HU" altLang="hu-HU" dirty="0" err="1"/>
              <a:t>processors</a:t>
            </a:r>
            <a:r>
              <a:rPr lang="hu-HU" altLang="hu-HU" dirty="0"/>
              <a:t>.</a:t>
            </a:r>
          </a:p>
          <a:p>
            <a:pPr marL="742950" lvl="1" indent="-285750">
              <a:buFont typeface="Calibri Light" panose="020F0302020204030204" pitchFamily="34" charset="0"/>
              <a:buAutoNum type="arabicPeriod" startAt="4"/>
            </a:pPr>
            <a:r>
              <a:rPr lang="hu-HU" altLang="hu-HU" b="1" dirty="0"/>
              <a:t>Atom </a:t>
            </a:r>
            <a:r>
              <a:rPr lang="hu-HU" altLang="hu-HU" b="1" dirty="0" err="1"/>
              <a:t>Computing</a:t>
            </a:r>
            <a:r>
              <a:rPr lang="hu-HU" altLang="hu-HU" dirty="0"/>
              <a:t>: </a:t>
            </a:r>
            <a:r>
              <a:rPr lang="hu-HU" altLang="hu-HU" dirty="0" err="1"/>
              <a:t>Pioneering</a:t>
            </a:r>
            <a:r>
              <a:rPr lang="hu-HU" altLang="hu-HU" dirty="0"/>
              <a:t> </a:t>
            </a:r>
            <a:r>
              <a:rPr lang="hu-HU" altLang="hu-HU" dirty="0" err="1"/>
              <a:t>quantum</a:t>
            </a:r>
            <a:r>
              <a:rPr lang="hu-HU" altLang="hu-HU" dirty="0"/>
              <a:t> hardware </a:t>
            </a:r>
            <a:r>
              <a:rPr lang="hu-HU" altLang="hu-HU" dirty="0" err="1"/>
              <a:t>using</a:t>
            </a:r>
            <a:r>
              <a:rPr lang="hu-HU" altLang="hu-HU" dirty="0"/>
              <a:t> </a:t>
            </a:r>
            <a:r>
              <a:rPr lang="hu-HU" altLang="hu-HU" dirty="0" err="1"/>
              <a:t>neutral</a:t>
            </a:r>
            <a:r>
              <a:rPr lang="hu-HU" altLang="hu-HU" dirty="0"/>
              <a:t> atoms.</a:t>
            </a:r>
          </a:p>
          <a:p>
            <a:r>
              <a:rPr lang="hu-HU" altLang="hu-HU" dirty="0" err="1"/>
              <a:t>Remember</a:t>
            </a:r>
            <a:r>
              <a:rPr lang="hu-HU" altLang="hu-HU" dirty="0"/>
              <a:t>,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quantum</a:t>
            </a:r>
            <a:r>
              <a:rPr lang="hu-HU" altLang="hu-HU" dirty="0"/>
              <a:t> </a:t>
            </a:r>
            <a:r>
              <a:rPr lang="hu-HU" altLang="hu-HU" dirty="0" err="1"/>
              <a:t>computing</a:t>
            </a:r>
            <a:r>
              <a:rPr lang="hu-HU" altLang="hu-HU" dirty="0"/>
              <a:t> </a:t>
            </a:r>
            <a:r>
              <a:rPr lang="hu-HU" altLang="hu-HU" dirty="0" err="1"/>
              <a:t>industry</a:t>
            </a:r>
            <a:r>
              <a:rPr lang="hu-HU" altLang="hu-HU" dirty="0"/>
              <a:t> is projected </a:t>
            </a:r>
            <a:r>
              <a:rPr lang="hu-HU" altLang="hu-HU" dirty="0" err="1"/>
              <a:t>to</a:t>
            </a:r>
            <a:r>
              <a:rPr lang="hu-HU" altLang="hu-HU" dirty="0"/>
              <a:t> </a:t>
            </a:r>
            <a:r>
              <a:rPr lang="hu-HU" altLang="hu-HU" dirty="0" err="1"/>
              <a:t>grow</a:t>
            </a:r>
            <a:r>
              <a:rPr lang="hu-HU" altLang="hu-HU" dirty="0"/>
              <a:t> </a:t>
            </a:r>
            <a:r>
              <a:rPr lang="hu-HU" altLang="hu-HU" dirty="0" err="1"/>
              <a:t>exponentially</a:t>
            </a:r>
            <a:r>
              <a:rPr lang="hu-HU" altLang="hu-HU" dirty="0"/>
              <a:t>, </a:t>
            </a:r>
            <a:r>
              <a:rPr lang="hu-HU" altLang="hu-HU" dirty="0" err="1"/>
              <a:t>with</a:t>
            </a:r>
            <a:r>
              <a:rPr lang="hu-HU" altLang="hu-HU" dirty="0"/>
              <a:t> a </a:t>
            </a:r>
            <a:r>
              <a:rPr lang="hu-HU" altLang="hu-HU" dirty="0" err="1"/>
              <a:t>compound</a:t>
            </a:r>
            <a:r>
              <a:rPr lang="hu-HU" altLang="hu-HU" dirty="0"/>
              <a:t> </a:t>
            </a:r>
            <a:r>
              <a:rPr lang="hu-HU" altLang="hu-HU" dirty="0" err="1"/>
              <a:t>annual</a:t>
            </a:r>
            <a:r>
              <a:rPr lang="hu-HU" altLang="hu-HU" dirty="0"/>
              <a:t> </a:t>
            </a:r>
            <a:r>
              <a:rPr lang="hu-HU" altLang="hu-HU" dirty="0" err="1"/>
              <a:t>growth</a:t>
            </a:r>
            <a:r>
              <a:rPr lang="hu-HU" altLang="hu-HU" dirty="0"/>
              <a:t> </a:t>
            </a:r>
            <a:r>
              <a:rPr lang="hu-HU" altLang="hu-HU" dirty="0" err="1"/>
              <a:t>rate</a:t>
            </a:r>
            <a:r>
              <a:rPr lang="hu-HU" altLang="hu-HU" dirty="0"/>
              <a:t> of 36.9% </a:t>
            </a:r>
            <a:r>
              <a:rPr lang="hu-HU" altLang="hu-HU" dirty="0" err="1"/>
              <a:t>from</a:t>
            </a:r>
            <a:r>
              <a:rPr lang="hu-HU" altLang="hu-HU" dirty="0"/>
              <a:t> 2022 </a:t>
            </a:r>
            <a:r>
              <a:rPr lang="hu-HU" altLang="hu-HU" dirty="0" err="1"/>
              <a:t>to</a:t>
            </a:r>
            <a:r>
              <a:rPr lang="hu-HU" altLang="hu-HU" dirty="0"/>
              <a:t> 2030. </a:t>
            </a:r>
            <a:r>
              <a:rPr lang="hu-HU" altLang="hu-HU" dirty="0" err="1">
                <a:hlinkClick r:id="rId9"/>
              </a:rPr>
              <a:t>It’s</a:t>
            </a:r>
            <a:r>
              <a:rPr lang="hu-HU" altLang="hu-HU" dirty="0">
                <a:hlinkClick r:id="rId9"/>
              </a:rPr>
              <a:t> an </a:t>
            </a:r>
            <a:r>
              <a:rPr lang="hu-HU" altLang="hu-HU" dirty="0" err="1">
                <a:hlinkClick r:id="rId9"/>
              </a:rPr>
              <a:t>exciting</a:t>
            </a:r>
            <a:r>
              <a:rPr lang="hu-HU" altLang="hu-HU" dirty="0">
                <a:hlinkClick r:id="rId9"/>
              </a:rPr>
              <a:t> </a:t>
            </a:r>
            <a:r>
              <a:rPr lang="hu-HU" altLang="hu-HU" dirty="0" err="1">
                <a:hlinkClick r:id="rId9"/>
              </a:rPr>
              <a:t>time</a:t>
            </a:r>
            <a:r>
              <a:rPr lang="hu-HU" altLang="hu-HU" dirty="0">
                <a:hlinkClick r:id="rId9"/>
              </a:rPr>
              <a:t> </a:t>
            </a:r>
            <a:r>
              <a:rPr lang="hu-HU" altLang="hu-HU" dirty="0" err="1">
                <a:hlinkClick r:id="rId9"/>
              </a:rPr>
              <a:t>for</a:t>
            </a:r>
            <a:r>
              <a:rPr lang="hu-HU" altLang="hu-HU" dirty="0">
                <a:hlinkClick r:id="rId9"/>
              </a:rPr>
              <a:t> </a:t>
            </a:r>
            <a:r>
              <a:rPr lang="hu-HU" altLang="hu-HU" dirty="0" err="1">
                <a:hlinkClick r:id="rId9"/>
              </a:rPr>
              <a:t>quantum</a:t>
            </a:r>
            <a:r>
              <a:rPr lang="hu-HU" altLang="hu-HU" dirty="0">
                <a:hlinkClick r:id="rId9"/>
              </a:rPr>
              <a:t> </a:t>
            </a:r>
            <a:r>
              <a:rPr lang="hu-HU" altLang="hu-HU" dirty="0" err="1">
                <a:hlinkClick r:id="rId9"/>
              </a:rPr>
              <a:t>technology</a:t>
            </a:r>
            <a:r>
              <a:rPr lang="hu-HU" altLang="hu-HU" dirty="0">
                <a:hlinkClick r:id="rId9"/>
              </a:rPr>
              <a:t>! 🌟🚀</a:t>
            </a:r>
            <a:r>
              <a:rPr lang="hu-HU" altLang="hu-HU" baseline="30000" dirty="0">
                <a:hlinkClick r:id="rId9"/>
              </a:rPr>
              <a:t>1</a:t>
            </a:r>
            <a:r>
              <a:rPr lang="hu-HU" altLang="hu-HU" baseline="30000" dirty="0">
                <a:hlinkClick r:id="rId10"/>
              </a:rPr>
              <a:t>2</a:t>
            </a:r>
            <a:r>
              <a:rPr lang="hu-HU" altLang="hu-HU" baseline="30000" dirty="0">
                <a:hlinkClick r:id="rId11"/>
              </a:rPr>
              <a:t>3</a:t>
            </a:r>
            <a:endParaRPr lang="hu-HU" altLang="hu-HU" dirty="0"/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hu-HU" altLang="hu-HU" dirty="0"/>
              <a:t>2022 </a:t>
            </a:r>
            <a:r>
              <a:rPr lang="hu-HU" altLang="hu-HU" dirty="0" err="1"/>
              <a:t>Quantumpedia's</a:t>
            </a:r>
            <a:r>
              <a:rPr lang="hu-HU" altLang="hu-HU" dirty="0"/>
              <a:t> </a:t>
            </a:r>
            <a:r>
              <a:rPr lang="hu-HU" altLang="hu-HU" dirty="0" err="1"/>
              <a:t>Founding</a:t>
            </a:r>
            <a:r>
              <a:rPr lang="hu-HU" altLang="hu-HU" dirty="0"/>
              <a:t> : </a:t>
            </a:r>
          </a:p>
          <a:p>
            <a:endParaRPr lang="hu-HU" altLang="hu-HU" dirty="0"/>
          </a:p>
          <a:p>
            <a:endParaRPr lang="hu-HU" altLang="hu-HU" dirty="0"/>
          </a:p>
          <a:p>
            <a:endParaRPr lang="hu-HU" altLang="hu-HU" dirty="0"/>
          </a:p>
        </p:txBody>
      </p:sp>
      <p:sp>
        <p:nvSpPr>
          <p:cNvPr id="23556" name="Élőfej helye 3">
            <a:extLst>
              <a:ext uri="{FF2B5EF4-FFF2-40B4-BE49-F238E27FC236}">
                <a16:creationId xmlns:a16="http://schemas.microsoft.com/office/drawing/2014/main" id="{0EAD338A-0E9A-475D-C789-8067FAC6D1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23557" name="Dátum helye 4">
            <a:extLst>
              <a:ext uri="{FF2B5EF4-FFF2-40B4-BE49-F238E27FC236}">
                <a16:creationId xmlns:a16="http://schemas.microsoft.com/office/drawing/2014/main" id="{6FF06370-F30A-ED40-504E-ABCFCC3284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23558" name="Élőláb helye 5">
            <a:extLst>
              <a:ext uri="{FF2B5EF4-FFF2-40B4-BE49-F238E27FC236}">
                <a16:creationId xmlns:a16="http://schemas.microsoft.com/office/drawing/2014/main" id="{50FBFC1D-672B-D7EF-2421-BFE11DCAC1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23559" name="Dia számának helye 6">
            <a:extLst>
              <a:ext uri="{FF2B5EF4-FFF2-40B4-BE49-F238E27FC236}">
                <a16:creationId xmlns:a16="http://schemas.microsoft.com/office/drawing/2014/main" id="{3CE37FE7-3A78-7305-00B1-3D0BF0DC2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C92B4B-5B51-47EE-BBB1-1452C5006A05}" type="slidenum">
              <a:rPr lang="en-GB" altLang="hu-HU" smtClean="0"/>
              <a:pPr/>
              <a:t>28</a:t>
            </a:fld>
            <a:endParaRPr lang="en-GB" alt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>
            <a:extLst>
              <a:ext uri="{FF2B5EF4-FFF2-40B4-BE49-F238E27FC236}">
                <a16:creationId xmlns:a16="http://schemas.microsoft.com/office/drawing/2014/main" id="{91BB88D6-F9E9-923A-15E3-3088B5041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Jegyzetek helye 2">
            <a:extLst>
              <a:ext uri="{FF2B5EF4-FFF2-40B4-BE49-F238E27FC236}">
                <a16:creationId xmlns:a16="http://schemas.microsoft.com/office/drawing/2014/main" id="{10657F17-9B29-E5B4-A4CA-187A3B5B0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u-HU" altLang="hu-HU" dirty="0"/>
              <a:t>https://quantumpedia.uk/quantum-process-unit-qpu-benchmarking-a-comparative-analysis-89a6e7b1b447</a:t>
            </a:r>
          </a:p>
        </p:txBody>
      </p:sp>
      <p:sp>
        <p:nvSpPr>
          <p:cNvPr id="25604" name="Élőfej helye 3">
            <a:extLst>
              <a:ext uri="{FF2B5EF4-FFF2-40B4-BE49-F238E27FC236}">
                <a16:creationId xmlns:a16="http://schemas.microsoft.com/office/drawing/2014/main" id="{9EA629BB-1170-CFEA-E448-67C9E34D61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25605" name="Dátum helye 4">
            <a:extLst>
              <a:ext uri="{FF2B5EF4-FFF2-40B4-BE49-F238E27FC236}">
                <a16:creationId xmlns:a16="http://schemas.microsoft.com/office/drawing/2014/main" id="{2922904A-F9C9-AB67-57EB-F27E226ACB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25606" name="Élőláb helye 5">
            <a:extLst>
              <a:ext uri="{FF2B5EF4-FFF2-40B4-BE49-F238E27FC236}">
                <a16:creationId xmlns:a16="http://schemas.microsoft.com/office/drawing/2014/main" id="{427F7865-FF1B-1ADA-A315-5261C70921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25607" name="Dia számának helye 6">
            <a:extLst>
              <a:ext uri="{FF2B5EF4-FFF2-40B4-BE49-F238E27FC236}">
                <a16:creationId xmlns:a16="http://schemas.microsoft.com/office/drawing/2014/main" id="{2C6A2FAC-65C9-09BE-54DF-07B0797CC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5A19DD-8793-4108-B4F7-D85BFCA855CB}" type="slidenum">
              <a:rPr lang="en-GB" altLang="hu-HU" smtClean="0"/>
              <a:pPr/>
              <a:t>29</a:t>
            </a:fld>
            <a:endParaRPr lang="en-GB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>
            <a:extLst>
              <a:ext uri="{FF2B5EF4-FFF2-40B4-BE49-F238E27FC236}">
                <a16:creationId xmlns:a16="http://schemas.microsoft.com/office/drawing/2014/main" id="{93CFE008-7AF4-64DF-A426-E3BB82D127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>
            <a:extLst>
              <a:ext uri="{FF2B5EF4-FFF2-40B4-BE49-F238E27FC236}">
                <a16:creationId xmlns:a16="http://schemas.microsoft.com/office/drawing/2014/main" id="{A2C028E0-33BB-892F-6AEF-822F2D364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u-HU" altLang="hu-HU" sz="180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endParaRPr lang="hu-HU" altLang="hu-HU"/>
          </a:p>
        </p:txBody>
      </p:sp>
      <p:sp>
        <p:nvSpPr>
          <p:cNvPr id="9220" name="Élőfej helye 3">
            <a:extLst>
              <a:ext uri="{FF2B5EF4-FFF2-40B4-BE49-F238E27FC236}">
                <a16:creationId xmlns:a16="http://schemas.microsoft.com/office/drawing/2014/main" id="{F386F743-9F74-4FFD-3DA8-840CBE8380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9221" name="Dátum helye 4">
            <a:extLst>
              <a:ext uri="{FF2B5EF4-FFF2-40B4-BE49-F238E27FC236}">
                <a16:creationId xmlns:a16="http://schemas.microsoft.com/office/drawing/2014/main" id="{73B523E1-D0DD-A3ED-ABED-AE60DC302B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9222" name="Élőláb helye 5">
            <a:extLst>
              <a:ext uri="{FF2B5EF4-FFF2-40B4-BE49-F238E27FC236}">
                <a16:creationId xmlns:a16="http://schemas.microsoft.com/office/drawing/2014/main" id="{F169DE13-EC10-BCE6-7131-B9AFEDFBE6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9223" name="Dia számának helye 6">
            <a:extLst>
              <a:ext uri="{FF2B5EF4-FFF2-40B4-BE49-F238E27FC236}">
                <a16:creationId xmlns:a16="http://schemas.microsoft.com/office/drawing/2014/main" id="{4AF83B7A-2034-6F62-F7B1-DCADC52D70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07AEE9-90B5-43AA-94CD-AF998FAA86C4}" type="slidenum">
              <a:rPr lang="en-GB" altLang="hu-HU" smtClean="0"/>
              <a:pPr/>
              <a:t>3</a:t>
            </a:fld>
            <a:endParaRPr lang="en-GB" alt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>
            <a:extLst>
              <a:ext uri="{FF2B5EF4-FFF2-40B4-BE49-F238E27FC236}">
                <a16:creationId xmlns:a16="http://schemas.microsoft.com/office/drawing/2014/main" id="{41D9A59A-BDC6-7997-2CB3-876C818FE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Jegyzetek helye 2">
            <a:extLst>
              <a:ext uri="{FF2B5EF4-FFF2-40B4-BE49-F238E27FC236}">
                <a16:creationId xmlns:a16="http://schemas.microsoft.com/office/drawing/2014/main" id="{68AB3522-0FC8-7C66-B9CA-ACF04E77C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u-HU" altLang="hu-HU"/>
              <a:t>https://quantumpedia.uk/quantum-process-unit-qpu-benchmarking-a-comparative-analysis-89a6e7b1b447</a:t>
            </a:r>
          </a:p>
        </p:txBody>
      </p:sp>
      <p:sp>
        <p:nvSpPr>
          <p:cNvPr id="27652" name="Élőfej helye 3">
            <a:extLst>
              <a:ext uri="{FF2B5EF4-FFF2-40B4-BE49-F238E27FC236}">
                <a16:creationId xmlns:a16="http://schemas.microsoft.com/office/drawing/2014/main" id="{2BA1FED1-6667-502D-40A8-F0D145C9EE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27653" name="Dátum helye 4">
            <a:extLst>
              <a:ext uri="{FF2B5EF4-FFF2-40B4-BE49-F238E27FC236}">
                <a16:creationId xmlns:a16="http://schemas.microsoft.com/office/drawing/2014/main" id="{BCE77737-8F9C-DA6A-E133-B9AE6C0323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27654" name="Élőláb helye 5">
            <a:extLst>
              <a:ext uri="{FF2B5EF4-FFF2-40B4-BE49-F238E27FC236}">
                <a16:creationId xmlns:a16="http://schemas.microsoft.com/office/drawing/2014/main" id="{4B7F7C0A-2811-9DA5-257F-2FF81A2A69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27655" name="Dia számának helye 6">
            <a:extLst>
              <a:ext uri="{FF2B5EF4-FFF2-40B4-BE49-F238E27FC236}">
                <a16:creationId xmlns:a16="http://schemas.microsoft.com/office/drawing/2014/main" id="{48DDD088-8D90-9608-15D8-46A0B9572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E2ECB0-5358-41AE-B672-09A21430F875}" type="slidenum">
              <a:rPr lang="en-GB" altLang="hu-HU" smtClean="0"/>
              <a:pPr/>
              <a:t>30</a:t>
            </a:fld>
            <a:endParaRPr lang="en-GB" alt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>
            <a:extLst>
              <a:ext uri="{FF2B5EF4-FFF2-40B4-BE49-F238E27FC236}">
                <a16:creationId xmlns:a16="http://schemas.microsoft.com/office/drawing/2014/main" id="{450AACBC-EE92-682E-4F80-DAFEC24E42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Jegyzetek helye 2">
            <a:extLst>
              <a:ext uri="{FF2B5EF4-FFF2-40B4-BE49-F238E27FC236}">
                <a16:creationId xmlns:a16="http://schemas.microsoft.com/office/drawing/2014/main" id="{12EEFC76-F1D7-3301-F1B8-3C6FA128E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u-HU" altLang="hu-HU"/>
              <a:t>https://quantumpedia.uk/quantum-process-unit-qpu-benchmarking-a-comparative-analysis-89a6e7b1b447</a:t>
            </a:r>
          </a:p>
        </p:txBody>
      </p:sp>
      <p:sp>
        <p:nvSpPr>
          <p:cNvPr id="31748" name="Élőfej helye 3">
            <a:extLst>
              <a:ext uri="{FF2B5EF4-FFF2-40B4-BE49-F238E27FC236}">
                <a16:creationId xmlns:a16="http://schemas.microsoft.com/office/drawing/2014/main" id="{F808A88B-CBFE-FDE6-D07A-E2131CAA9E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31749" name="Dátum helye 4">
            <a:extLst>
              <a:ext uri="{FF2B5EF4-FFF2-40B4-BE49-F238E27FC236}">
                <a16:creationId xmlns:a16="http://schemas.microsoft.com/office/drawing/2014/main" id="{A24D5E97-C9FE-B091-5B43-A432231E2B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31750" name="Élőláb helye 5">
            <a:extLst>
              <a:ext uri="{FF2B5EF4-FFF2-40B4-BE49-F238E27FC236}">
                <a16:creationId xmlns:a16="http://schemas.microsoft.com/office/drawing/2014/main" id="{952522FC-5EFA-1E67-A65C-34D16E6901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31751" name="Dia számának helye 6">
            <a:extLst>
              <a:ext uri="{FF2B5EF4-FFF2-40B4-BE49-F238E27FC236}">
                <a16:creationId xmlns:a16="http://schemas.microsoft.com/office/drawing/2014/main" id="{CB02BF76-295D-B5E6-616B-659FAED1B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DCFB65-9A8A-45AC-98C3-914E090CF280}" type="slidenum">
              <a:rPr lang="en-GB" altLang="hu-HU" smtClean="0"/>
              <a:pPr/>
              <a:t>31</a:t>
            </a:fld>
            <a:endParaRPr lang="en-GB" alt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>
            <a:extLst>
              <a:ext uri="{FF2B5EF4-FFF2-40B4-BE49-F238E27FC236}">
                <a16:creationId xmlns:a16="http://schemas.microsoft.com/office/drawing/2014/main" id="{60C9F2DD-C45E-0130-0529-5C78151C6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Jegyzetek helye 2">
            <a:extLst>
              <a:ext uri="{FF2B5EF4-FFF2-40B4-BE49-F238E27FC236}">
                <a16:creationId xmlns:a16="http://schemas.microsoft.com/office/drawing/2014/main" id="{E8FA9E23-4F18-1897-E2CB-E7ACE2848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altLang="hu-HU" dirty="0">
              <a:cs typeface="Arial"/>
            </a:endParaRPr>
          </a:p>
        </p:txBody>
      </p:sp>
      <p:sp>
        <p:nvSpPr>
          <p:cNvPr id="29700" name="Élőfej helye 3">
            <a:extLst>
              <a:ext uri="{FF2B5EF4-FFF2-40B4-BE49-F238E27FC236}">
                <a16:creationId xmlns:a16="http://schemas.microsoft.com/office/drawing/2014/main" id="{FC928AE5-F80D-BD96-691E-B70B48D748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29701" name="Dátum helye 4">
            <a:extLst>
              <a:ext uri="{FF2B5EF4-FFF2-40B4-BE49-F238E27FC236}">
                <a16:creationId xmlns:a16="http://schemas.microsoft.com/office/drawing/2014/main" id="{AB80B72A-8BE5-E532-345D-ECBE6A4102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29702" name="Élőláb helye 5">
            <a:extLst>
              <a:ext uri="{FF2B5EF4-FFF2-40B4-BE49-F238E27FC236}">
                <a16:creationId xmlns:a16="http://schemas.microsoft.com/office/drawing/2014/main" id="{55E4A3F8-6C89-3451-FD5F-3E784BD37E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29703" name="Dia számának helye 6">
            <a:extLst>
              <a:ext uri="{FF2B5EF4-FFF2-40B4-BE49-F238E27FC236}">
                <a16:creationId xmlns:a16="http://schemas.microsoft.com/office/drawing/2014/main" id="{6A60757A-0460-F5DD-0F55-1F617A18C9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C9CE14-1644-41B7-B317-C161B355E439}" type="slidenum">
              <a:rPr lang="en-GB" altLang="hu-HU" smtClean="0"/>
              <a:pPr/>
              <a:t>32</a:t>
            </a:fld>
            <a:endParaRPr lang="en-GB" alt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DiVincenzo, David P. (2000-04-13). "The Physical Implementation of Quantum Computation". </a:t>
            </a:r>
            <a:r>
              <a:rPr lang="en-US" i="1">
                <a:latin typeface="Arial"/>
                <a:cs typeface="Arial"/>
                <a:hlinkClick r:id="rId3"/>
              </a:rPr>
              <a:t>Fortschritte der Physik</a:t>
            </a:r>
            <a:r>
              <a:rPr lang="en-US">
                <a:latin typeface="Arial"/>
                <a:cs typeface="Arial"/>
              </a:rPr>
              <a:t>. </a:t>
            </a:r>
            <a:r>
              <a:rPr lang="en-US" b="1">
                <a:latin typeface="Arial"/>
                <a:cs typeface="Arial"/>
              </a:rPr>
              <a:t>48</a:t>
            </a:r>
            <a:r>
              <a:rPr lang="en-US">
                <a:latin typeface="Arial"/>
                <a:cs typeface="Arial"/>
              </a:rPr>
              <a:t> (9–11): 771–783. </a:t>
            </a:r>
            <a:r>
              <a:rPr lang="en-US">
                <a:latin typeface="Arial"/>
                <a:cs typeface="Arial"/>
                <a:hlinkClick r:id="rId4"/>
              </a:rPr>
              <a:t>arXiv</a:t>
            </a:r>
            <a:r>
              <a:rPr lang="en-US">
                <a:latin typeface="Arial"/>
                <a:cs typeface="Arial"/>
              </a:rPr>
              <a:t>:</a:t>
            </a:r>
            <a:r>
              <a:rPr lang="en-US">
                <a:latin typeface="Arial"/>
                <a:cs typeface="Arial"/>
                <a:hlinkClick r:id="rId5"/>
              </a:rPr>
              <a:t>quant-ph/0002077</a:t>
            </a:r>
            <a:r>
              <a:rPr lang="en-US">
                <a:latin typeface="Arial"/>
                <a:cs typeface="Arial"/>
              </a:rPr>
              <a:t>. </a:t>
            </a:r>
            <a:r>
              <a:rPr lang="en-US">
                <a:latin typeface="Arial"/>
                <a:cs typeface="Arial"/>
                <a:hlinkClick r:id="rId6"/>
              </a:rPr>
              <a:t>Bibcode</a:t>
            </a:r>
            <a:r>
              <a:rPr lang="en-US">
                <a:latin typeface="Arial"/>
                <a:cs typeface="Arial"/>
              </a:rPr>
              <a:t>:</a:t>
            </a:r>
            <a:r>
              <a:rPr lang="en-US">
                <a:latin typeface="Arial"/>
                <a:cs typeface="Arial"/>
                <a:hlinkClick r:id="rId7"/>
              </a:rPr>
              <a:t>2000ForPh..48..771D</a:t>
            </a:r>
            <a:r>
              <a:rPr lang="en-US">
                <a:latin typeface="Arial"/>
                <a:cs typeface="Arial"/>
              </a:rPr>
              <a:t>. </a:t>
            </a:r>
            <a:r>
              <a:rPr lang="en-US">
                <a:latin typeface="Arial"/>
                <a:cs typeface="Arial"/>
                <a:hlinkClick r:id="rId8"/>
              </a:rPr>
              <a:t>doi</a:t>
            </a:r>
            <a:r>
              <a:rPr lang="en-US">
                <a:latin typeface="Arial"/>
                <a:cs typeface="Arial"/>
              </a:rPr>
              <a:t>:</a:t>
            </a:r>
            <a:r>
              <a:rPr lang="en-US">
                <a:latin typeface="Arial"/>
                <a:cs typeface="Arial"/>
                <a:hlinkClick r:id="rId9"/>
              </a:rPr>
              <a:t>10.1002/1521-3978(200009)48:9/11&lt;771::AID-PROP771&gt;3.0.CO;2-E</a:t>
            </a:r>
            <a:r>
              <a:rPr lang="en-US">
                <a:latin typeface="Arial"/>
                <a:cs typeface="Arial"/>
              </a:rPr>
              <a:t>.</a:t>
            </a:r>
            <a:endParaRPr lang="hu-HU">
              <a:latin typeface="Arial"/>
              <a:cs typeface="Arial"/>
            </a:endParaRPr>
          </a:p>
        </p:txBody>
      </p:sp>
      <p:sp>
        <p:nvSpPr>
          <p:cNvPr id="4" name="Élőfej hely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altLang="hu-HU"/>
              <a:t>COMEX-2012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 altLang="hu-HU"/>
              <a:t>2012.09.20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altLang="hu-HU"/>
              <a:t>SCENARIO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3A7B62-C1AB-4CA0-9A32-0FEED94D95BC}" type="slidenum">
              <a:rPr lang="en-GB" altLang="hu-HU"/>
              <a:pPr>
                <a:defRPr/>
              </a:pPr>
              <a:t>33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8480036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>
            <a:extLst>
              <a:ext uri="{FF2B5EF4-FFF2-40B4-BE49-F238E27FC236}">
                <a16:creationId xmlns:a16="http://schemas.microsoft.com/office/drawing/2014/main" id="{E30701A2-045A-715B-AD9C-3CC042A79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Jegyzetek helye 2">
            <a:extLst>
              <a:ext uri="{FF2B5EF4-FFF2-40B4-BE49-F238E27FC236}">
                <a16:creationId xmlns:a16="http://schemas.microsoft.com/office/drawing/2014/main" id="{A5C24379-36BE-A205-2155-628A71A24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u-HU" altLang="hu-HU" dirty="0"/>
              <a:t>https://quantumpedia.uk/quantum-process-unit-qpu-benchmarking-a-comparative-analysis-89a6e7b1b447</a:t>
            </a:r>
          </a:p>
          <a:p>
            <a:r>
              <a:rPr lang="en-US" altLang="hu-HU" dirty="0"/>
              <a:t>230302-7 Quantum Computing Programming Languages to learn Quantum Computing - Grow-Self 🚀.htm</a:t>
            </a:r>
            <a:r>
              <a:rPr lang="hu-HU" altLang="hu-HU" dirty="0"/>
              <a:t> </a:t>
            </a:r>
            <a:r>
              <a:rPr lang="hu-HU" sz="1200" b="1" dirty="0">
                <a:hlinkClick r:id="rId3"/>
              </a:rPr>
              <a:t>Q#</a:t>
            </a:r>
            <a:r>
              <a:rPr lang="hu-HU" sz="1200" b="1" dirty="0"/>
              <a:t> </a:t>
            </a:r>
          </a:p>
          <a:p>
            <a:r>
              <a:rPr lang="hu-HU" dirty="0">
                <a:hlinkClick r:id="rId4"/>
              </a:rPr>
              <a:t>https://thequantuminsider.com/2022/07/28/state-of-quantum-computing-programming-languages-in-2022/</a:t>
            </a:r>
            <a:r>
              <a:rPr lang="hu-HU" dirty="0"/>
              <a:t> </a:t>
            </a:r>
            <a:r>
              <a:rPr lang="hu-HU" dirty="0">
                <a:hlinkClick r:id="rId5"/>
              </a:rPr>
              <a:t>https://en.wikipedia.org/wiki/Quantum_programming</a:t>
            </a:r>
            <a:r>
              <a:rPr lang="hu-HU" dirty="0"/>
              <a:t> </a:t>
            </a:r>
            <a:r>
              <a:rPr lang="hu-HU" dirty="0">
                <a:hlinkClick r:id="rId6"/>
              </a:rPr>
              <a:t>https://research.aimultiple.com/quantum-computing-programming/</a:t>
            </a:r>
            <a:r>
              <a:rPr lang="hu-HU" dirty="0"/>
              <a:t> </a:t>
            </a:r>
            <a:r>
              <a:rPr lang="hu-HU" dirty="0">
                <a:hlinkClick r:id="rId7"/>
              </a:rPr>
              <a:t>https://www.amarchenkova.com/posts/programming-for-quantum-computing</a:t>
            </a:r>
            <a:r>
              <a:rPr lang="hu-HU" dirty="0"/>
              <a:t> </a:t>
            </a:r>
            <a:r>
              <a:rPr lang="hu-HU" dirty="0">
                <a:hlinkClick r:id="rId8"/>
              </a:rPr>
              <a:t>https://www.nature.com/articles/d41586-021-00533-x</a:t>
            </a:r>
            <a:r>
              <a:rPr lang="hu-HU" dirty="0"/>
              <a:t> </a:t>
            </a:r>
            <a:r>
              <a:rPr lang="hu-HU" dirty="0">
                <a:hlinkClick r:id="rId9"/>
              </a:rPr>
              <a:t>https://quantumcomputing.stackexchange.com/questions/1474/what-programming-languages-are-available-for-quantum-computers</a:t>
            </a:r>
            <a:endParaRPr lang="hu-H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10"/>
              </a:rPr>
              <a:t>How To Self Learn Quantum Computing In 2023</a:t>
            </a:r>
            <a:br>
              <a:rPr lang="en-US" dirty="0">
                <a:hlinkClick r:id="rId10"/>
              </a:rPr>
            </a:br>
            <a:r>
              <a:rPr lang="en-US" dirty="0">
                <a:hlinkClick r:id="rId11"/>
              </a:rPr>
              <a:t>9 Universities Offering Degree Programs In Quantum Computing</a:t>
            </a:r>
            <a:br>
              <a:rPr lang="en-US" dirty="0">
                <a:hlinkClick r:id="rId11"/>
              </a:rPr>
            </a:br>
            <a:r>
              <a:rPr lang="en-US" dirty="0">
                <a:hlinkClick r:id="rId12"/>
              </a:rPr>
              <a:t>List Of The Best Quantum Computing Courses Online</a:t>
            </a:r>
            <a:endParaRPr lang="hu-H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230713-Top 5 Quantum Programming Languages to Learn in 2023.htm</a:t>
            </a:r>
            <a:endParaRPr lang="hu-H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hlinkClick r:id="rId13"/>
              </a:rPr>
              <a:t>https://learn.microsoft.com/en-us/azure/quantum/overview-what-is-qsharp-and-qdk</a:t>
            </a:r>
            <a:endParaRPr lang="hu-H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231019-10 Quantum Programming Languages for 2023 and Beyond-analiticsInside.htm</a:t>
            </a:r>
          </a:p>
          <a:p>
            <a:endParaRPr lang="hu-HU" altLang="hu-HU" dirty="0"/>
          </a:p>
        </p:txBody>
      </p:sp>
      <p:sp>
        <p:nvSpPr>
          <p:cNvPr id="33796" name="Élőfej helye 3">
            <a:extLst>
              <a:ext uri="{FF2B5EF4-FFF2-40B4-BE49-F238E27FC236}">
                <a16:creationId xmlns:a16="http://schemas.microsoft.com/office/drawing/2014/main" id="{37C9EEC3-0338-6BC8-0C4F-3EA11D37CF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33797" name="Dátum helye 4">
            <a:extLst>
              <a:ext uri="{FF2B5EF4-FFF2-40B4-BE49-F238E27FC236}">
                <a16:creationId xmlns:a16="http://schemas.microsoft.com/office/drawing/2014/main" id="{C0E6A214-687B-DC49-0582-FC16D9D608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33798" name="Élőláb helye 5">
            <a:extLst>
              <a:ext uri="{FF2B5EF4-FFF2-40B4-BE49-F238E27FC236}">
                <a16:creationId xmlns:a16="http://schemas.microsoft.com/office/drawing/2014/main" id="{BB272F46-5F49-8478-FE1B-01174970C2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33799" name="Dia számának helye 6">
            <a:extLst>
              <a:ext uri="{FF2B5EF4-FFF2-40B4-BE49-F238E27FC236}">
                <a16:creationId xmlns:a16="http://schemas.microsoft.com/office/drawing/2014/main" id="{CA66BA03-CD2F-64BF-B238-3C2CE75C9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A60BD9-435E-46D0-AB2D-E4F1DA82BEBE}" type="slidenum">
              <a:rPr lang="en-GB" altLang="hu-HU" smtClean="0"/>
              <a:pPr/>
              <a:t>34</a:t>
            </a:fld>
            <a:endParaRPr lang="en-GB" alt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hu-HU">
                <a:latin typeface="Arial"/>
                <a:cs typeface="Arial"/>
                <a:hlinkClick r:id="rId3"/>
              </a:rPr>
              <a:t>231023-A New Map of All the Particles and Forces _ Quanta Magazine.htm</a:t>
            </a:r>
            <a:r>
              <a:rPr lang="hu-HU" altLang="hu-HU">
                <a:latin typeface="Arial"/>
                <a:cs typeface="Arial"/>
              </a:rPr>
              <a:t> </a:t>
            </a:r>
            <a:endParaRPr lang="hu-HU">
              <a:latin typeface="Arial"/>
              <a:cs typeface="Arial"/>
            </a:endParaRPr>
          </a:p>
        </p:txBody>
      </p:sp>
      <p:sp>
        <p:nvSpPr>
          <p:cNvPr id="4" name="Élőfej hely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altLang="hu-HU"/>
              <a:t>COMEX-2012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 altLang="hu-HU"/>
              <a:t>2012.09.20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altLang="hu-HU"/>
              <a:t>SCENARIO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3A7B62-C1AB-4CA0-9A32-0FEED94D95BC}" type="slidenum">
              <a:rPr lang="en-GB" altLang="hu-HU" smtClean="0"/>
              <a:pPr>
                <a:defRPr/>
              </a:pPr>
              <a:t>35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42756054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7E8B995-0C56-A833-CFC7-BEB7D24CE9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CFE9709-9DC2-33DA-680D-29286531BB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6D862071-9F71-DD6C-35F8-665C6E4AAA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555ADB8C-F41F-D56F-DC12-8DC942A1D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CD6706-9814-4F52-BB14-A957B8D68CAF}" type="slidenum">
              <a:rPr lang="en-GB" altLang="hu-HU" smtClean="0"/>
              <a:pPr/>
              <a:t>36</a:t>
            </a:fld>
            <a:endParaRPr lang="en-GB" altLang="hu-HU"/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id="{08761A4B-E609-65B3-92B0-9146449A8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CF148691-2B0D-3E6D-97D6-50DD315F5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200787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7E8B995-0C56-A833-CFC7-BEB7D24CE9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CFE9709-9DC2-33DA-680D-29286531BB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6D862071-9F71-DD6C-35F8-665C6E4AAA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555ADB8C-F41F-D56F-DC12-8DC942A1D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CD6706-9814-4F52-BB14-A957B8D68CAF}" type="slidenum">
              <a:rPr lang="en-GB" altLang="hu-HU" smtClean="0"/>
              <a:pPr/>
              <a:t>37</a:t>
            </a:fld>
            <a:endParaRPr lang="en-GB" altLang="hu-HU"/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id="{08761A4B-E609-65B3-92B0-9146449A8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CF148691-2B0D-3E6D-97D6-50DD315F5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u-HU" dirty="0">
                <a:hlinkClick r:id="rId3"/>
              </a:rPr>
              <a:t>240709IQuera-What is Quantum </a:t>
            </a:r>
            <a:r>
              <a:rPr lang="hu-HU" dirty="0" err="1">
                <a:hlinkClick r:id="rId3"/>
              </a:rPr>
              <a:t>Advantage</a:t>
            </a:r>
            <a:endParaRPr lang="hu-HU" dirty="0">
              <a:hlinkClick r:id="rId3"/>
            </a:endParaRPr>
          </a:p>
          <a:p>
            <a:r>
              <a:rPr lang="hu-HU" i="1" dirty="0">
                <a:latin typeface="Arial"/>
                <a:cs typeface="Arial"/>
                <a:hlinkClick r:id="rId3"/>
              </a:rPr>
              <a:t>230830-Quantum </a:t>
            </a:r>
            <a:r>
              <a:rPr lang="hu-HU" i="1" dirty="0" err="1">
                <a:latin typeface="Arial"/>
                <a:cs typeface="Arial"/>
                <a:hlinkClick r:id="rId3"/>
              </a:rPr>
              <a:t>supremacy</a:t>
            </a:r>
            <a:r>
              <a:rPr lang="hu-HU" i="1" dirty="0">
                <a:latin typeface="Arial"/>
                <a:cs typeface="Arial"/>
                <a:hlinkClick r:id="rId3"/>
              </a:rPr>
              <a:t> </a:t>
            </a:r>
            <a:r>
              <a:rPr lang="hu-HU" i="1" dirty="0" err="1">
                <a:latin typeface="Arial"/>
                <a:cs typeface="Arial"/>
                <a:hlinkClick r:id="rId3"/>
              </a:rPr>
              <a:t>explained</a:t>
            </a:r>
            <a:r>
              <a:rPr lang="hu-HU" i="1" dirty="0">
                <a:latin typeface="Arial"/>
                <a:cs typeface="Arial"/>
                <a:hlinkClick r:id="rId3"/>
              </a:rPr>
              <a:t> - Big </a:t>
            </a:r>
            <a:r>
              <a:rPr lang="hu-HU" i="1" dirty="0" err="1">
                <a:latin typeface="Arial"/>
                <a:cs typeface="Arial"/>
                <a:hlinkClick r:id="rId3"/>
              </a:rPr>
              <a:t>Think</a:t>
            </a:r>
            <a:endParaRPr lang="hu-HU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7494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7E8B995-0C56-A833-CFC7-BEB7D24CE9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CFE9709-9DC2-33DA-680D-29286531BB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6D862071-9F71-DD6C-35F8-665C6E4AAA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555ADB8C-F41F-D56F-DC12-8DC942A1D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CD6706-9814-4F52-BB14-A957B8D68CAF}" type="slidenum">
              <a:rPr lang="en-GB" altLang="hu-HU" smtClean="0"/>
              <a:pPr/>
              <a:t>38</a:t>
            </a:fld>
            <a:endParaRPr lang="en-GB" altLang="hu-HU"/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id="{08761A4B-E609-65B3-92B0-9146449A8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CF148691-2B0D-3E6D-97D6-50DD315F5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55604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7E8B995-0C56-A833-CFC7-BEB7D24CE9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CFE9709-9DC2-33DA-680D-29286531BB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6D862071-9F71-DD6C-35F8-665C6E4AAA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555ADB8C-F41F-D56F-DC12-8DC942A1D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CD6706-9814-4F52-BB14-A957B8D68CAF}" type="slidenum">
              <a:rPr lang="en-GB" altLang="hu-HU" smtClean="0"/>
              <a:pPr/>
              <a:t>39</a:t>
            </a:fld>
            <a:endParaRPr lang="en-GB" altLang="hu-HU"/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id="{08761A4B-E609-65B3-92B0-9146449A8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CF148691-2B0D-3E6D-97D6-50DD315F5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Quantum Warfare: Definitions, Overview and Challenges</a:t>
            </a:r>
            <a:r>
              <a:rPr lang="hu-HU" b="1"/>
              <a:t> </a:t>
            </a:r>
            <a:r>
              <a:rPr lang="hu-HU"/>
              <a:t>Corpus ID: 232320405 M. </a:t>
            </a:r>
            <a:r>
              <a:rPr lang="hu-HU" err="1"/>
              <a:t>Krelina</a:t>
            </a:r>
            <a:r>
              <a:rPr lang="hu-HU"/>
              <a:t> https://www.semanticscholar.org/author/M.-Krelina/144452169 (2021), </a:t>
            </a:r>
            <a:r>
              <a:rPr lang="hu-HU">
                <a:solidFill>
                  <a:schemeClr val="accent5">
                    <a:lumMod val="25000"/>
                  </a:schemeClr>
                </a:solidFill>
              </a:rPr>
              <a:t>Titkos kutatás!, csak a referenciái alapján „láttam”!</a:t>
            </a:r>
            <a:endParaRPr lang="hu-HU" b="1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b="1"/>
              <a:t>Transform the Nature of Warfare? — A Comprehensive Review of Quantum Tech in Warfare</a:t>
            </a:r>
          </a:p>
          <a:p>
            <a:r>
              <a:rPr lang="en-US">
                <a:effectLst/>
                <a:hlinkClick r:id="rId3"/>
              </a:rPr>
              <a:t>QUANTUMPEDIA - The Quantum Encyclopedia</a:t>
            </a:r>
            <a:endParaRPr lang="en-US">
              <a:effectLst/>
            </a:endParaRPr>
          </a:p>
          <a:p>
            <a:r>
              <a:rPr lang="en-US">
                <a:effectLst/>
              </a:rPr>
              <a:t>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/>
          </a:p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03138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7E8B995-0C56-A833-CFC7-BEB7D24CE9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CFE9709-9DC2-33DA-680D-29286531BB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6D862071-9F71-DD6C-35F8-665C6E4AAA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555ADB8C-F41F-D56F-DC12-8DC942A1D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CD6706-9814-4F52-BB14-A957B8D68CAF}" type="slidenum">
              <a:rPr lang="en-GB" altLang="hu-HU" smtClean="0"/>
              <a:pPr/>
              <a:t>4</a:t>
            </a:fld>
            <a:endParaRPr lang="en-GB" altLang="hu-HU"/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id="{08761A4B-E609-65B3-92B0-9146449A8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CF148691-2B0D-3E6D-97D6-50DD315F5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000798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7E8B995-0C56-A833-CFC7-BEB7D24CE9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CFE9709-9DC2-33DA-680D-29286531BB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6D862071-9F71-DD6C-35F8-665C6E4AAA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555ADB8C-F41F-D56F-DC12-8DC942A1D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CD6706-9814-4F52-BB14-A957B8D68CAF}" type="slidenum">
              <a:rPr lang="en-GB" altLang="hu-HU" smtClean="0"/>
              <a:pPr/>
              <a:t>40</a:t>
            </a:fld>
            <a:endParaRPr lang="en-GB" altLang="hu-HU"/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id="{08761A4B-E609-65B3-92B0-9146449A8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CF148691-2B0D-3E6D-97D6-50DD315F5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DOI:</a:t>
            </a:r>
            <a:r>
              <a:rPr lang="hu-HU" dirty="0">
                <a:hlinkClick r:id="rId3"/>
              </a:rPr>
              <a:t>10.1145/3644713.3644718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Corpus ID: 269762659</a:t>
            </a:r>
          </a:p>
          <a:p>
            <a:r>
              <a:rPr lang="hu-HU" b="1" dirty="0" err="1"/>
              <a:t>Exploring</a:t>
            </a:r>
            <a:r>
              <a:rPr lang="hu-HU" b="1" dirty="0"/>
              <a:t> Quantum </a:t>
            </a:r>
            <a:r>
              <a:rPr lang="hu-HU" b="1" dirty="0" err="1"/>
              <a:t>Computing</a:t>
            </a:r>
            <a:r>
              <a:rPr lang="hu-HU" b="1" dirty="0"/>
              <a:t> </a:t>
            </a:r>
            <a:r>
              <a:rPr lang="hu-HU" b="1" dirty="0" err="1"/>
              <a:t>Use</a:t>
            </a:r>
            <a:r>
              <a:rPr lang="hu-HU" b="1" dirty="0"/>
              <a:t> </a:t>
            </a:r>
            <a:r>
              <a:rPr lang="hu-HU" b="1" dirty="0" err="1"/>
              <a:t>Cases</a:t>
            </a:r>
            <a:r>
              <a:rPr lang="hu-HU" b="1" dirty="0"/>
              <a:t> </a:t>
            </a:r>
            <a:r>
              <a:rPr lang="hu-HU" b="1" dirty="0" err="1"/>
              <a:t>for</a:t>
            </a:r>
            <a:r>
              <a:rPr lang="hu-HU" b="1" dirty="0"/>
              <a:t> </a:t>
            </a:r>
            <a:r>
              <a:rPr lang="hu-HU" b="1" dirty="0" err="1"/>
              <a:t>Critical</a:t>
            </a:r>
            <a:r>
              <a:rPr lang="hu-HU" b="1" dirty="0"/>
              <a:t> National </a:t>
            </a:r>
            <a:r>
              <a:rPr lang="hu-HU" b="1" dirty="0" err="1"/>
              <a:t>Infrastructures</a:t>
            </a:r>
            <a:endParaRPr lang="hu-HU" b="1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>
                <a:hlinkClick r:id="rId4"/>
              </a:rPr>
              <a:t>Maryah</a:t>
            </a:r>
            <a:r>
              <a:rPr lang="hu-HU" dirty="0">
                <a:hlinkClick r:id="rId4"/>
              </a:rPr>
              <a:t> </a:t>
            </a:r>
            <a:r>
              <a:rPr lang="hu-HU" dirty="0" err="1">
                <a:hlinkClick r:id="rId4"/>
              </a:rPr>
              <a:t>Alghamdi</a:t>
            </a:r>
            <a:r>
              <a:rPr lang="hu-HU" dirty="0"/>
              <a:t>, </a:t>
            </a:r>
            <a:r>
              <a:rPr lang="hu-HU" dirty="0">
                <a:hlinkClick r:id="rId5"/>
              </a:rPr>
              <a:t>Sara </a:t>
            </a:r>
            <a:r>
              <a:rPr lang="hu-HU" dirty="0" err="1">
                <a:hlinkClick r:id="rId5"/>
              </a:rPr>
              <a:t>Alghamdi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/>
              <a:t>Published</a:t>
            </a:r>
            <a:r>
              <a:rPr lang="hu-HU" dirty="0"/>
              <a:t> in </a:t>
            </a:r>
            <a:r>
              <a:rPr lang="hu-HU" dirty="0">
                <a:hlinkClick r:id="rId6"/>
              </a:rPr>
              <a:t>International </a:t>
            </a:r>
            <a:r>
              <a:rPr lang="hu-HU" dirty="0" err="1">
                <a:hlinkClick r:id="rId6"/>
              </a:rPr>
              <a:t>Conference</a:t>
            </a:r>
            <a:r>
              <a:rPr lang="hu-HU" dirty="0">
                <a:hlinkClick r:id="rId6"/>
              </a:rPr>
              <a:t> </a:t>
            </a:r>
            <a:r>
              <a:rPr lang="hu-HU" dirty="0" err="1">
                <a:hlinkClick r:id="rId6"/>
              </a:rPr>
              <a:t>on</a:t>
            </a:r>
            <a:r>
              <a:rPr lang="hu-HU" dirty="0">
                <a:hlinkClick r:id="rId6"/>
              </a:rPr>
              <a:t>…</a:t>
            </a:r>
            <a:r>
              <a:rPr lang="hu-HU" dirty="0"/>
              <a:t> 21 December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Computer Science, </a:t>
            </a:r>
            <a:r>
              <a:rPr lang="hu-HU" dirty="0" err="1"/>
              <a:t>Political</a:t>
            </a:r>
            <a:r>
              <a:rPr lang="hu-HU" dirty="0"/>
              <a:t> Science</a:t>
            </a:r>
          </a:p>
          <a:p>
            <a:pPr eaLnBrk="1" hangingPunct="1"/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6752184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7E8B995-0C56-A833-CFC7-BEB7D24CE9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CFE9709-9DC2-33DA-680D-29286531BB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6D862071-9F71-DD6C-35F8-665C6E4AAA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555ADB8C-F41F-D56F-DC12-8DC942A1D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CD6706-9814-4F52-BB14-A957B8D68CAF}" type="slidenum">
              <a:rPr lang="en-GB" altLang="hu-HU" smtClean="0"/>
              <a:pPr/>
              <a:t>41</a:t>
            </a:fld>
            <a:endParaRPr lang="en-GB" altLang="hu-HU"/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id="{08761A4B-E609-65B3-92B0-9146449A8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CF148691-2B0D-3E6D-97D6-50DD315F5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92149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  <a:hlinkClick r:id="rId3"/>
              </a:rPr>
              <a:t>240402-A Brief History of Quantum Computing _ by QUANTUMPEDIA - The Quantum Encyclopedia _ Medium.htm</a:t>
            </a:r>
            <a:r>
              <a:rPr lang="hu-HU">
                <a:latin typeface="Arial"/>
                <a:cs typeface="Arial"/>
              </a:rPr>
              <a:t> (https://quantumpedia.uk/a-brief-history-of-quantum-computing-e0bbd05893d0)</a:t>
            </a:r>
          </a:p>
        </p:txBody>
      </p:sp>
      <p:sp>
        <p:nvSpPr>
          <p:cNvPr id="4" name="Élőfej hely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altLang="hu-HU"/>
              <a:t>COMEX-2012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 altLang="hu-HU"/>
              <a:t>2012.09.20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altLang="hu-HU"/>
              <a:t>SCENARIO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3A7B62-C1AB-4CA0-9A32-0FEED94D95BC}" type="slidenum">
              <a:rPr lang="en-GB" altLang="hu-HU"/>
              <a:pPr>
                <a:defRPr/>
              </a:pPr>
              <a:t>42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9354864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  <a:hlinkClick r:id="rId3"/>
              </a:rPr>
              <a:t>240402-A Brief History of Quantum Computing _ by QUANTUMPEDIA - The Quantum Encyclopedia _ Medium.htm</a:t>
            </a:r>
            <a:r>
              <a:rPr lang="hu-HU" dirty="0">
                <a:latin typeface="Arial"/>
                <a:cs typeface="Arial"/>
              </a:rPr>
              <a:t> (A </a:t>
            </a:r>
            <a:r>
              <a:rPr lang="hu-HU" dirty="0" err="1">
                <a:latin typeface="Arial"/>
                <a:cs typeface="Arial"/>
              </a:rPr>
              <a:t>Deutxch</a:t>
            </a:r>
            <a:r>
              <a:rPr lang="hu-HU" dirty="0">
                <a:latin typeface="Arial"/>
                <a:cs typeface="Arial"/>
              </a:rPr>
              <a:t> féle )</a:t>
            </a:r>
          </a:p>
          <a:p>
            <a:r>
              <a:rPr lang="hu-HU" dirty="0">
                <a:latin typeface="Arial"/>
                <a:cs typeface="Arial"/>
              </a:rPr>
              <a:t>230224-The Deutsch-</a:t>
            </a:r>
            <a:r>
              <a:rPr lang="hu-HU" dirty="0" err="1">
                <a:latin typeface="Arial"/>
                <a:cs typeface="Arial"/>
              </a:rPr>
              <a:t>Jozsa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Algorithm</a:t>
            </a:r>
            <a:r>
              <a:rPr lang="hu-HU" dirty="0">
                <a:latin typeface="Arial"/>
                <a:cs typeface="Arial"/>
              </a:rPr>
              <a:t> Explained--CLASSIQ.htm </a:t>
            </a:r>
            <a:r>
              <a:rPr lang="hu-HU" sz="1200" b="1" dirty="0">
                <a:hlinkClick r:id="rId4"/>
              </a:rPr>
              <a:t>Deutsch-Józsa</a:t>
            </a:r>
            <a:endParaRPr lang="hu-HU" sz="12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Arial"/>
                <a:cs typeface="Arial"/>
              </a:rPr>
              <a:t>240619-Exploring </a:t>
            </a:r>
            <a:r>
              <a:rPr lang="hu-HU" dirty="0" err="1">
                <a:latin typeface="Arial"/>
                <a:cs typeface="Arial"/>
              </a:rPr>
              <a:t>Simon’s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Algorithm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with</a:t>
            </a:r>
            <a:r>
              <a:rPr lang="hu-HU" dirty="0">
                <a:latin typeface="Arial"/>
                <a:cs typeface="Arial"/>
              </a:rPr>
              <a:t> Daniel Simon _ AWS Quantum Technologies Blog.htm </a:t>
            </a:r>
            <a:r>
              <a:rPr lang="hu-HU" sz="1200" dirty="0">
                <a:effectLst/>
                <a:latin typeface="Times New Roman" panose="02020603050405020304" pitchFamily="18" charset="0"/>
                <a:hlinkClick r:id="rId5"/>
              </a:rPr>
              <a:t>:{0,1}</a:t>
            </a:r>
            <a:r>
              <a:rPr lang="hu-HU" sz="1200" baseline="30000" dirty="0">
                <a:effectLst/>
                <a:latin typeface="Times New Roman" panose="02020603050405020304" pitchFamily="18" charset="0"/>
                <a:hlinkClick r:id="rId5"/>
              </a:rPr>
              <a:t>n</a:t>
            </a:r>
            <a:r>
              <a:rPr lang="hu-HU" sz="1200" dirty="0">
                <a:effectLst/>
                <a:latin typeface="Times New Roman" panose="02020603050405020304" pitchFamily="18" charset="0"/>
                <a:hlinkClick r:id="rId5"/>
              </a:rPr>
              <a:t>→{0,1}</a:t>
            </a:r>
            <a:r>
              <a:rPr lang="hu-HU" sz="1200" baseline="30000" dirty="0">
                <a:effectLst/>
                <a:latin typeface="Times New Roman" panose="02020603050405020304" pitchFamily="18" charset="0"/>
                <a:hlinkClick r:id="rId5"/>
              </a:rPr>
              <a:t>n</a:t>
            </a:r>
            <a:endParaRPr lang="hu-HU" sz="1200" baseline="30000" dirty="0"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dirty="0"/>
              <a:t>150815 13.2. Kommunikációs és kriptográfiai kvantumalgoritmusok-DEBRECENI-EGYETEM.htm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dirty="0"/>
              <a:t>220719-Quantum </a:t>
            </a:r>
            <a:r>
              <a:rPr lang="hu-HU" sz="2000" dirty="0" err="1"/>
              <a:t>Cryptography</a:t>
            </a:r>
            <a:r>
              <a:rPr lang="hu-HU" sz="2000" dirty="0"/>
              <a:t> - </a:t>
            </a:r>
            <a:r>
              <a:rPr lang="hu-HU" sz="2000" dirty="0" err="1"/>
              <a:t>Shor's</a:t>
            </a:r>
            <a:r>
              <a:rPr lang="hu-HU" sz="2000" dirty="0"/>
              <a:t> </a:t>
            </a:r>
            <a:r>
              <a:rPr lang="hu-HU" sz="2000" dirty="0" err="1"/>
              <a:t>Algorithm</a:t>
            </a:r>
            <a:r>
              <a:rPr lang="hu-HU" sz="2000" dirty="0"/>
              <a:t> Explained--CLASSIQ.htm </a:t>
            </a:r>
            <a:r>
              <a:rPr lang="hu-HU" sz="2000" b="1" dirty="0"/>
              <a:t>Shor </a:t>
            </a:r>
            <a:r>
              <a:rPr lang="hu-HU" sz="2000" b="1" dirty="0">
                <a:hlinkClick r:id="rId6"/>
              </a:rPr>
              <a:t>algoritmus</a:t>
            </a:r>
            <a:endParaRPr lang="hu-HU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dirty="0"/>
              <a:t>210918-Grover’s algorithm.html Https://www.youtube.com/watch?v=IT-O-KSWlaE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dirty="0"/>
              <a:t>240710-Qu_2024_Quantum_Sci._Technol._Experimental </a:t>
            </a:r>
            <a:r>
              <a:rPr lang="hu-HU" sz="2000" dirty="0" err="1"/>
              <a:t>implementation</a:t>
            </a:r>
            <a:r>
              <a:rPr lang="hu-HU" sz="2000" dirty="0"/>
              <a:t> of </a:t>
            </a:r>
            <a:r>
              <a:rPr lang="hu-HU" sz="2000" dirty="0" err="1"/>
              <a:t>quantum-walk</a:t>
            </a:r>
            <a:r>
              <a:rPr lang="hu-HU" sz="2000" dirty="0"/>
              <a:t>- </a:t>
            </a:r>
            <a:r>
              <a:rPr lang="hu-HU" sz="2000" dirty="0" err="1"/>
              <a:t>based</a:t>
            </a:r>
            <a:r>
              <a:rPr lang="hu-HU" sz="2000" dirty="0"/>
              <a:t> </a:t>
            </a:r>
            <a:r>
              <a:rPr lang="hu-HU" sz="2000" dirty="0" err="1"/>
              <a:t>portfolio</a:t>
            </a:r>
            <a:r>
              <a:rPr lang="hu-HU" sz="2000" dirty="0"/>
              <a:t> optimization_9_025014.pdf </a:t>
            </a:r>
            <a:r>
              <a:rPr lang="hu-HU" sz="2000" b="1" dirty="0">
                <a:hlinkClick r:id="rId7"/>
              </a:rPr>
              <a:t>bolyongás</a:t>
            </a:r>
            <a:endParaRPr lang="hu-HU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dirty="0"/>
              <a:t>240622-Quantum </a:t>
            </a:r>
            <a:r>
              <a:rPr lang="hu-HU" sz="2000" dirty="0" err="1"/>
              <a:t>optimization</a:t>
            </a:r>
            <a:r>
              <a:rPr lang="hu-HU" sz="2000" dirty="0"/>
              <a:t> </a:t>
            </a:r>
            <a:r>
              <a:rPr lang="hu-HU" sz="2000" dirty="0" err="1"/>
              <a:t>algorithms</a:t>
            </a:r>
            <a:r>
              <a:rPr lang="hu-HU" sz="2000" dirty="0"/>
              <a:t> - Wikipedia.htm  </a:t>
            </a:r>
            <a:r>
              <a:rPr lang="hu-HU" sz="2000" b="1" dirty="0">
                <a:hlinkClick r:id="rId8"/>
              </a:rPr>
              <a:t>HHL</a:t>
            </a:r>
            <a:r>
              <a:rPr lang="hu-HU" sz="2000" b="1" dirty="0"/>
              <a:t>  </a:t>
            </a:r>
            <a:r>
              <a:rPr lang="hu-HU" sz="2000" b="1" dirty="0">
                <a:hlinkClick r:id="rId8"/>
              </a:rPr>
              <a:t>QAOA</a:t>
            </a:r>
            <a:r>
              <a:rPr lang="hu-HU" sz="2000" dirty="0"/>
              <a:t>https://en.wikipedia.org/wiki/Quantum_optimization_algorithms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231207-Systematic Literature Review _ Quantum Machine Learning and its applications-2201.04093v2.pdf</a:t>
            </a:r>
            <a:endParaRPr lang="hu-HU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dirty="0"/>
              <a:t>240703-Variational </a:t>
            </a:r>
            <a:r>
              <a:rPr lang="hu-HU" sz="2000" dirty="0" err="1"/>
              <a:t>quantum</a:t>
            </a:r>
            <a:r>
              <a:rPr lang="hu-HU" sz="2000" dirty="0"/>
              <a:t> </a:t>
            </a:r>
            <a:r>
              <a:rPr lang="hu-HU" sz="2000" dirty="0" err="1"/>
              <a:t>eigensolver</a:t>
            </a:r>
            <a:r>
              <a:rPr lang="hu-HU" sz="2000" dirty="0"/>
              <a:t> - Wikipedia.htm https://en.wikipedia.org/wiki/Variational_quantum_eigensolver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000" dirty="0"/>
          </a:p>
          <a:p>
            <a:endParaRPr lang="hu-HU" dirty="0">
              <a:latin typeface="Arial"/>
              <a:cs typeface="Arial"/>
            </a:endParaRPr>
          </a:p>
        </p:txBody>
      </p:sp>
      <p:sp>
        <p:nvSpPr>
          <p:cNvPr id="4" name="Élőfej hely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altLang="hu-HU"/>
              <a:t>COMEX-2012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 altLang="hu-HU"/>
              <a:t>2012.09.20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altLang="hu-HU"/>
              <a:t>SCENARIO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3A7B62-C1AB-4CA0-9A32-0FEED94D95BC}" type="slidenum">
              <a:rPr lang="en-GB" altLang="hu-HU"/>
              <a:pPr>
                <a:defRPr/>
              </a:pPr>
              <a:t>43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5839045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7E8B995-0C56-A833-CFC7-BEB7D24CE9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CFE9709-9DC2-33DA-680D-29286531BB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6D862071-9F71-DD6C-35F8-665C6E4AAA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555ADB8C-F41F-D56F-DC12-8DC942A1D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CD6706-9814-4F52-BB14-A957B8D68CAF}" type="slidenum">
              <a:rPr lang="en-GB" altLang="hu-HU" smtClean="0"/>
              <a:pPr/>
              <a:t>44</a:t>
            </a:fld>
            <a:endParaRPr lang="en-GB" altLang="hu-HU"/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id="{08761A4B-E609-65B3-92B0-9146449A8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CF148691-2B0D-3E6D-97D6-50DD315F5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hu-HU" dirty="0"/>
              <a:t>240312-Physicists Finally Find a Problem Only Quantum Computers Can Do _ Quanta Magazine.htm</a:t>
            </a:r>
            <a:r>
              <a:rPr lang="hu-HU" altLang="hu-HU" dirty="0"/>
              <a:t> (https://www.quantamagazine.org/physicists-finally-find-a-problem-only-quantum-computers-can-do-20240312/)</a:t>
            </a:r>
          </a:p>
        </p:txBody>
      </p:sp>
    </p:spTree>
    <p:extLst>
      <p:ext uri="{BB962C8B-B14F-4D97-AF65-F5344CB8AC3E}">
        <p14:creationId xmlns:p14="http://schemas.microsoft.com/office/powerpoint/2010/main" val="4496141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7E8B995-0C56-A833-CFC7-BEB7D24CE9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CFE9709-9DC2-33DA-680D-29286531BB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6D862071-9F71-DD6C-35F8-665C6E4AAA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555ADB8C-F41F-D56F-DC12-8DC942A1D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CD6706-9814-4F52-BB14-A957B8D68CAF}" type="slidenum">
              <a:rPr lang="en-GB" altLang="hu-HU" smtClean="0"/>
              <a:pPr/>
              <a:t>45</a:t>
            </a:fld>
            <a:endParaRPr lang="en-GB" altLang="hu-HU"/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id="{08761A4B-E609-65B3-92B0-9146449A8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CF148691-2B0D-3E6D-97D6-50DD315F5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775165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5B292FD-290B-BB45-6D46-806181E601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6B39751-A83B-B516-8029-85F645D51B5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D7721F8E-BE38-768A-0AD3-72CA3616B0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35845" name="Rectangle 7">
            <a:extLst>
              <a:ext uri="{FF2B5EF4-FFF2-40B4-BE49-F238E27FC236}">
                <a16:creationId xmlns:a16="http://schemas.microsoft.com/office/drawing/2014/main" id="{13AD99FA-396B-9250-1927-EF6A03D13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815AC8-9437-47C8-9706-715A588B1670}" type="slidenum">
              <a:rPr lang="en-GB" altLang="hu-HU" smtClean="0"/>
              <a:pPr/>
              <a:t>46</a:t>
            </a:fld>
            <a:endParaRPr lang="en-GB" altLang="hu-HU"/>
          </a:p>
        </p:txBody>
      </p:sp>
      <p:sp>
        <p:nvSpPr>
          <p:cNvPr id="35846" name="Rectangle 2">
            <a:extLst>
              <a:ext uri="{FF2B5EF4-FFF2-40B4-BE49-F238E27FC236}">
                <a16:creationId xmlns:a16="http://schemas.microsoft.com/office/drawing/2014/main" id="{4BEEC0E5-806B-242F-0426-9F7CA7ACD3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C66E34BB-698F-D8F6-8987-C103A9E19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hu-HU" sz="800" dirty="0"/>
              <a:t>210922-Quantum Computing - A Taxonomy, Systematic Review and Future Directions.pdf</a:t>
            </a:r>
            <a:r>
              <a:rPr lang="hu-HU" altLang="hu-HU" sz="800" dirty="0"/>
              <a:t> (&gt;300 irodalmi forrásból felépítve)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800" dirty="0"/>
              <a:t>A Kvantum informatika és a Quantum </a:t>
            </a:r>
            <a:r>
              <a:rPr lang="hu-HU" altLang="hu-HU" sz="800" dirty="0" err="1"/>
              <a:t>Computing</a:t>
            </a:r>
            <a:r>
              <a:rPr lang="hu-HU" altLang="hu-HU" sz="800" dirty="0"/>
              <a:t> tárgykörök fogalom rendszerének építő BLOKKJAI:</a:t>
            </a:r>
          </a:p>
          <a:p>
            <a:pPr eaLnBrk="1" hangingPunct="1">
              <a:lnSpc>
                <a:spcPct val="80000"/>
              </a:lnSpc>
            </a:pPr>
            <a:endParaRPr lang="hu-HU" altLang="hu-HU" sz="800" dirty="0"/>
          </a:p>
          <a:p>
            <a:pPr eaLnBrk="1" hangingPunct="1">
              <a:lnSpc>
                <a:spcPct val="80000"/>
              </a:lnSpc>
            </a:pPr>
            <a:endParaRPr lang="hu-HU" altLang="hu-HU" sz="80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5B292FD-290B-BB45-6D46-806181E601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6B39751-A83B-B516-8029-85F645D51B5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D7721F8E-BE38-768A-0AD3-72CA3616B0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35845" name="Rectangle 7">
            <a:extLst>
              <a:ext uri="{FF2B5EF4-FFF2-40B4-BE49-F238E27FC236}">
                <a16:creationId xmlns:a16="http://schemas.microsoft.com/office/drawing/2014/main" id="{13AD99FA-396B-9250-1927-EF6A03D13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815AC8-9437-47C8-9706-715A588B1670}" type="slidenum">
              <a:rPr lang="en-GB" altLang="hu-HU" smtClean="0"/>
              <a:pPr/>
              <a:t>47</a:t>
            </a:fld>
            <a:endParaRPr lang="en-GB" altLang="hu-HU"/>
          </a:p>
        </p:txBody>
      </p:sp>
      <p:sp>
        <p:nvSpPr>
          <p:cNvPr id="35846" name="Rectangle 2">
            <a:extLst>
              <a:ext uri="{FF2B5EF4-FFF2-40B4-BE49-F238E27FC236}">
                <a16:creationId xmlns:a16="http://schemas.microsoft.com/office/drawing/2014/main" id="{4BEEC0E5-806B-242F-0426-9F7CA7ACD3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C66E34BB-698F-D8F6-8987-C103A9E19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hu-HU" sz="800" dirty="0"/>
              <a:t>210922-Quantum Computing - A Taxonomy, Systematic Review and Future Directions.pdf</a:t>
            </a:r>
            <a:r>
              <a:rPr lang="hu-HU" altLang="hu-HU" sz="800" dirty="0"/>
              <a:t> (&gt;300 irodalmi forrásból felépítve)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800" dirty="0"/>
              <a:t>A Kvantum informatika és a Quantum </a:t>
            </a:r>
            <a:r>
              <a:rPr lang="hu-HU" altLang="hu-HU" sz="800" dirty="0" err="1"/>
              <a:t>Computing</a:t>
            </a:r>
            <a:r>
              <a:rPr lang="hu-HU" altLang="hu-HU" sz="800" dirty="0"/>
              <a:t> tárgykörök fogalom rendszerének építő BLOKKJAI:</a:t>
            </a:r>
          </a:p>
          <a:p>
            <a:pPr eaLnBrk="1" hangingPunct="1">
              <a:lnSpc>
                <a:spcPct val="80000"/>
              </a:lnSpc>
            </a:pPr>
            <a:endParaRPr lang="hu-HU" altLang="hu-HU" sz="800" dirty="0"/>
          </a:p>
          <a:p>
            <a:pPr eaLnBrk="1" hangingPunct="1">
              <a:lnSpc>
                <a:spcPct val="80000"/>
              </a:lnSpc>
            </a:pPr>
            <a:endParaRPr lang="hu-HU" altLang="hu-HU" sz="800" dirty="0"/>
          </a:p>
        </p:txBody>
      </p:sp>
    </p:spTree>
    <p:extLst>
      <p:ext uri="{BB962C8B-B14F-4D97-AF65-F5344CB8AC3E}">
        <p14:creationId xmlns:p14="http://schemas.microsoft.com/office/powerpoint/2010/main" val="33826767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5B292FD-290B-BB45-6D46-806181E601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6B39751-A83B-B516-8029-85F645D51B5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D7721F8E-BE38-768A-0AD3-72CA3616B0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35845" name="Rectangle 7">
            <a:extLst>
              <a:ext uri="{FF2B5EF4-FFF2-40B4-BE49-F238E27FC236}">
                <a16:creationId xmlns:a16="http://schemas.microsoft.com/office/drawing/2014/main" id="{13AD99FA-396B-9250-1927-EF6A03D13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815AC8-9437-47C8-9706-715A588B1670}" type="slidenum">
              <a:rPr lang="en-GB" altLang="hu-HU" smtClean="0"/>
              <a:pPr/>
              <a:t>48</a:t>
            </a:fld>
            <a:endParaRPr lang="en-GB" altLang="hu-HU"/>
          </a:p>
        </p:txBody>
      </p:sp>
      <p:sp>
        <p:nvSpPr>
          <p:cNvPr id="35846" name="Rectangle 2">
            <a:extLst>
              <a:ext uri="{FF2B5EF4-FFF2-40B4-BE49-F238E27FC236}">
                <a16:creationId xmlns:a16="http://schemas.microsoft.com/office/drawing/2014/main" id="{4BEEC0E5-806B-242F-0426-9F7CA7ACD3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C66E34BB-698F-D8F6-8987-C103A9E19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hu-HU" sz="800" dirty="0"/>
              <a:t>210922-Quantum Computing - A Taxonomy, Systematic Review and Future Directions.pdf</a:t>
            </a:r>
            <a:r>
              <a:rPr lang="hu-HU" altLang="hu-HU" sz="800" dirty="0"/>
              <a:t> (&gt;300 irodalmi forrásból felépítve)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800" dirty="0"/>
              <a:t>A Kvantum informatika és a Quantum </a:t>
            </a:r>
            <a:r>
              <a:rPr lang="hu-HU" altLang="hu-HU" sz="800" dirty="0" err="1"/>
              <a:t>Computing</a:t>
            </a:r>
            <a:r>
              <a:rPr lang="hu-HU" altLang="hu-HU" sz="800" dirty="0"/>
              <a:t> tárgykörök fogalom rendszerének építő BLOKKJAI:</a:t>
            </a:r>
          </a:p>
          <a:p>
            <a:pPr eaLnBrk="1" hangingPunct="1">
              <a:lnSpc>
                <a:spcPct val="80000"/>
              </a:lnSpc>
            </a:pPr>
            <a:endParaRPr lang="hu-HU" altLang="hu-HU" sz="800" dirty="0"/>
          </a:p>
          <a:p>
            <a:pPr eaLnBrk="1" hangingPunct="1">
              <a:lnSpc>
                <a:spcPct val="80000"/>
              </a:lnSpc>
            </a:pPr>
            <a:endParaRPr lang="hu-HU" altLang="hu-HU" sz="800" dirty="0"/>
          </a:p>
        </p:txBody>
      </p:sp>
    </p:spTree>
    <p:extLst>
      <p:ext uri="{BB962C8B-B14F-4D97-AF65-F5344CB8AC3E}">
        <p14:creationId xmlns:p14="http://schemas.microsoft.com/office/powerpoint/2010/main" val="31814221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5B292FD-290B-BB45-6D46-806181E601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6B39751-A83B-B516-8029-85F645D51B5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D7721F8E-BE38-768A-0AD3-72CA3616B0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35845" name="Rectangle 7">
            <a:extLst>
              <a:ext uri="{FF2B5EF4-FFF2-40B4-BE49-F238E27FC236}">
                <a16:creationId xmlns:a16="http://schemas.microsoft.com/office/drawing/2014/main" id="{13AD99FA-396B-9250-1927-EF6A03D13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815AC8-9437-47C8-9706-715A588B1670}" type="slidenum">
              <a:rPr lang="en-GB" altLang="hu-HU" smtClean="0"/>
              <a:pPr/>
              <a:t>49</a:t>
            </a:fld>
            <a:endParaRPr lang="en-GB" altLang="hu-HU"/>
          </a:p>
        </p:txBody>
      </p:sp>
      <p:sp>
        <p:nvSpPr>
          <p:cNvPr id="35846" name="Rectangle 2">
            <a:extLst>
              <a:ext uri="{FF2B5EF4-FFF2-40B4-BE49-F238E27FC236}">
                <a16:creationId xmlns:a16="http://schemas.microsoft.com/office/drawing/2014/main" id="{4BEEC0E5-806B-242F-0426-9F7CA7ACD3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C66E34BB-698F-D8F6-8987-C103A9E19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hu-HU" sz="800" dirty="0"/>
              <a:t>210922-Quantum Computing - A Taxonomy, Systematic Review and Future Directions.pdf</a:t>
            </a:r>
            <a:r>
              <a:rPr lang="hu-HU" altLang="hu-HU" sz="800" dirty="0"/>
              <a:t> (&gt;300 irodalmi forrásból felépítve)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800" dirty="0"/>
              <a:t>A Kvantum informatika és a Quantum </a:t>
            </a:r>
            <a:r>
              <a:rPr lang="hu-HU" altLang="hu-HU" sz="800" dirty="0" err="1"/>
              <a:t>Computing</a:t>
            </a:r>
            <a:r>
              <a:rPr lang="hu-HU" altLang="hu-HU" sz="800" dirty="0"/>
              <a:t> tárgykörök fogalom rendszerének építő BLOKKJAI:</a:t>
            </a:r>
          </a:p>
          <a:p>
            <a:pPr eaLnBrk="1" hangingPunct="1">
              <a:lnSpc>
                <a:spcPct val="80000"/>
              </a:lnSpc>
            </a:pPr>
            <a:endParaRPr lang="hu-HU" altLang="hu-HU" sz="800" dirty="0"/>
          </a:p>
          <a:p>
            <a:pPr eaLnBrk="1" hangingPunct="1">
              <a:lnSpc>
                <a:spcPct val="80000"/>
              </a:lnSpc>
            </a:pPr>
            <a:endParaRPr lang="hu-HU" altLang="hu-HU" sz="800" dirty="0"/>
          </a:p>
        </p:txBody>
      </p:sp>
    </p:spTree>
    <p:extLst>
      <p:ext uri="{BB962C8B-B14F-4D97-AF65-F5344CB8AC3E}">
        <p14:creationId xmlns:p14="http://schemas.microsoft.com/office/powerpoint/2010/main" val="3020745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kép helye 1">
            <a:extLst>
              <a:ext uri="{FF2B5EF4-FFF2-40B4-BE49-F238E27FC236}">
                <a16:creationId xmlns:a16="http://schemas.microsoft.com/office/drawing/2014/main" id="{6A574623-1C17-9F94-4B92-D1165DCCA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Jegyzetek helye 2">
            <a:extLst>
              <a:ext uri="{FF2B5EF4-FFF2-40B4-BE49-F238E27FC236}">
                <a16:creationId xmlns:a16="http://schemas.microsoft.com/office/drawing/2014/main" id="{AD24B62A-7854-8301-078A-238D4C51C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u-HU" altLang="hu-HU" sz="180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060810E. Szabó László - A nyitott jövő problémája-</a:t>
            </a:r>
            <a:r>
              <a:rPr lang="hu-HU" altLang="hu-HU" sz="1800" err="1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Typotex</a:t>
            </a:r>
            <a:r>
              <a:rPr lang="hu-HU" altLang="hu-HU" sz="180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kiadó (2012).pdf</a:t>
            </a:r>
          </a:p>
          <a:p>
            <a:endParaRPr lang="hu-HU" altLang="hu-HU"/>
          </a:p>
        </p:txBody>
      </p:sp>
      <p:sp>
        <p:nvSpPr>
          <p:cNvPr id="11268" name="Élőfej helye 3">
            <a:extLst>
              <a:ext uri="{FF2B5EF4-FFF2-40B4-BE49-F238E27FC236}">
                <a16:creationId xmlns:a16="http://schemas.microsoft.com/office/drawing/2014/main" id="{B73FB98A-6741-2AEE-96E8-1A0FB3B9F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11269" name="Dátum helye 4">
            <a:extLst>
              <a:ext uri="{FF2B5EF4-FFF2-40B4-BE49-F238E27FC236}">
                <a16:creationId xmlns:a16="http://schemas.microsoft.com/office/drawing/2014/main" id="{DDEBB545-2CC3-DD8C-9800-CA8C3A1F4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11270" name="Élőláb helye 5">
            <a:extLst>
              <a:ext uri="{FF2B5EF4-FFF2-40B4-BE49-F238E27FC236}">
                <a16:creationId xmlns:a16="http://schemas.microsoft.com/office/drawing/2014/main" id="{F472C7E2-C6C5-B99C-3E83-9D554E4FAC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11271" name="Dia számának helye 6">
            <a:extLst>
              <a:ext uri="{FF2B5EF4-FFF2-40B4-BE49-F238E27FC236}">
                <a16:creationId xmlns:a16="http://schemas.microsoft.com/office/drawing/2014/main" id="{BF0769B5-2E35-33A0-A5DE-BC7D09ECA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882FE3-F02F-46CA-B4C9-BB0D2CCA4F23}" type="slidenum">
              <a:rPr lang="en-GB" altLang="hu-HU" smtClean="0"/>
              <a:pPr/>
              <a:t>5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3973063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5B292FD-290B-BB45-6D46-806181E601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6B39751-A83B-B516-8029-85F645D51B5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D7721F8E-BE38-768A-0AD3-72CA3616B0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35845" name="Rectangle 7">
            <a:extLst>
              <a:ext uri="{FF2B5EF4-FFF2-40B4-BE49-F238E27FC236}">
                <a16:creationId xmlns:a16="http://schemas.microsoft.com/office/drawing/2014/main" id="{13AD99FA-396B-9250-1927-EF6A03D13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815AC8-9437-47C8-9706-715A588B1670}" type="slidenum">
              <a:rPr lang="en-GB" altLang="hu-HU" smtClean="0"/>
              <a:pPr/>
              <a:t>50</a:t>
            </a:fld>
            <a:endParaRPr lang="en-GB" altLang="hu-HU"/>
          </a:p>
        </p:txBody>
      </p:sp>
      <p:sp>
        <p:nvSpPr>
          <p:cNvPr id="35846" name="Rectangle 2">
            <a:extLst>
              <a:ext uri="{FF2B5EF4-FFF2-40B4-BE49-F238E27FC236}">
                <a16:creationId xmlns:a16="http://schemas.microsoft.com/office/drawing/2014/main" id="{4BEEC0E5-806B-242F-0426-9F7CA7ACD3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C66E34BB-698F-D8F6-8987-C103A9E19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hu-HU" sz="800" dirty="0"/>
              <a:t>210922-Quantum Computing - A Taxonomy, Systematic Review and Future Directions.pdf</a:t>
            </a:r>
            <a:r>
              <a:rPr lang="hu-HU" altLang="hu-HU" sz="800" dirty="0"/>
              <a:t> (&gt;300 irodalmi forrásból felépítve)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800" dirty="0"/>
              <a:t>A Kvantum informatika és a Quantum </a:t>
            </a:r>
            <a:r>
              <a:rPr lang="hu-HU" altLang="hu-HU" sz="800" dirty="0" err="1"/>
              <a:t>Computing</a:t>
            </a:r>
            <a:r>
              <a:rPr lang="hu-HU" altLang="hu-HU" sz="800" dirty="0"/>
              <a:t> tárgykörök fogalom rendszerének építő BLOKKJAI:</a:t>
            </a:r>
          </a:p>
          <a:p>
            <a:pPr eaLnBrk="1" hangingPunct="1">
              <a:lnSpc>
                <a:spcPct val="80000"/>
              </a:lnSpc>
            </a:pPr>
            <a:endParaRPr lang="hu-HU" altLang="hu-HU" sz="800" dirty="0"/>
          </a:p>
          <a:p>
            <a:pPr eaLnBrk="1" hangingPunct="1">
              <a:lnSpc>
                <a:spcPct val="80000"/>
              </a:lnSpc>
            </a:pPr>
            <a:endParaRPr lang="hu-HU" altLang="hu-HU" sz="800" dirty="0"/>
          </a:p>
        </p:txBody>
      </p:sp>
    </p:spTree>
    <p:extLst>
      <p:ext uri="{BB962C8B-B14F-4D97-AF65-F5344CB8AC3E}">
        <p14:creationId xmlns:p14="http://schemas.microsoft.com/office/powerpoint/2010/main" val="10191313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5B292FD-290B-BB45-6D46-806181E601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6B39751-A83B-B516-8029-85F645D51B5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D7721F8E-BE38-768A-0AD3-72CA3616B0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35845" name="Rectangle 7">
            <a:extLst>
              <a:ext uri="{FF2B5EF4-FFF2-40B4-BE49-F238E27FC236}">
                <a16:creationId xmlns:a16="http://schemas.microsoft.com/office/drawing/2014/main" id="{13AD99FA-396B-9250-1927-EF6A03D13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815AC8-9437-47C8-9706-715A588B1670}" type="slidenum">
              <a:rPr lang="en-GB" altLang="hu-HU" smtClean="0"/>
              <a:pPr/>
              <a:t>51</a:t>
            </a:fld>
            <a:endParaRPr lang="en-GB" altLang="hu-HU"/>
          </a:p>
        </p:txBody>
      </p:sp>
      <p:sp>
        <p:nvSpPr>
          <p:cNvPr id="35846" name="Rectangle 2">
            <a:extLst>
              <a:ext uri="{FF2B5EF4-FFF2-40B4-BE49-F238E27FC236}">
                <a16:creationId xmlns:a16="http://schemas.microsoft.com/office/drawing/2014/main" id="{4BEEC0E5-806B-242F-0426-9F7CA7ACD3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C66E34BB-698F-D8F6-8987-C103A9E19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hu-HU" sz="800" dirty="0"/>
              <a:t>210922-Quantum Computing - A Taxonomy, Systematic Review and Future Directions.pdf</a:t>
            </a:r>
            <a:r>
              <a:rPr lang="hu-HU" altLang="hu-HU" sz="800" dirty="0"/>
              <a:t> (&gt;300 irodalmi forrásból felépítve)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800" dirty="0"/>
              <a:t>A Kvantum informatika és a Quantum </a:t>
            </a:r>
            <a:r>
              <a:rPr lang="hu-HU" altLang="hu-HU" sz="800" dirty="0" err="1"/>
              <a:t>Computing</a:t>
            </a:r>
            <a:r>
              <a:rPr lang="hu-HU" altLang="hu-HU" sz="800" dirty="0"/>
              <a:t> tárgykörök fogalom rendszerének építő BLOKKJAI:</a:t>
            </a:r>
          </a:p>
          <a:p>
            <a:pPr eaLnBrk="1" hangingPunct="1">
              <a:lnSpc>
                <a:spcPct val="80000"/>
              </a:lnSpc>
            </a:pPr>
            <a:endParaRPr lang="hu-HU" altLang="hu-HU" sz="800" dirty="0"/>
          </a:p>
          <a:p>
            <a:pPr eaLnBrk="1" hangingPunct="1">
              <a:lnSpc>
                <a:spcPct val="80000"/>
              </a:lnSpc>
            </a:pPr>
            <a:endParaRPr lang="hu-HU" altLang="hu-HU" sz="800" dirty="0"/>
          </a:p>
        </p:txBody>
      </p:sp>
    </p:spTree>
    <p:extLst>
      <p:ext uri="{BB962C8B-B14F-4D97-AF65-F5344CB8AC3E}">
        <p14:creationId xmlns:p14="http://schemas.microsoft.com/office/powerpoint/2010/main" val="10657165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0A42A2D-D23C-FA6B-D611-EF4B53D6D1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F0C3023-9BF8-4191-631B-E5E1F5FC586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37892" name="Rectangle 6">
            <a:extLst>
              <a:ext uri="{FF2B5EF4-FFF2-40B4-BE49-F238E27FC236}">
                <a16:creationId xmlns:a16="http://schemas.microsoft.com/office/drawing/2014/main" id="{0C3B4FB8-125C-6EE3-D794-BBAF176186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37893" name="Rectangle 7">
            <a:extLst>
              <a:ext uri="{FF2B5EF4-FFF2-40B4-BE49-F238E27FC236}">
                <a16:creationId xmlns:a16="http://schemas.microsoft.com/office/drawing/2014/main" id="{5843F5DB-631C-049E-3D8E-7CA2C5ED0C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0979A7-3136-4555-B363-BA50E0B6890D}" type="slidenum">
              <a:rPr lang="en-GB" altLang="hu-HU" smtClean="0"/>
              <a:pPr/>
              <a:t>52</a:t>
            </a:fld>
            <a:endParaRPr lang="en-GB" altLang="hu-HU"/>
          </a:p>
        </p:txBody>
      </p:sp>
      <p:sp>
        <p:nvSpPr>
          <p:cNvPr id="37894" name="Rectangle 2">
            <a:extLst>
              <a:ext uri="{FF2B5EF4-FFF2-40B4-BE49-F238E27FC236}">
                <a16:creationId xmlns:a16="http://schemas.microsoft.com/office/drawing/2014/main" id="{36C08E20-1CA9-9FFA-399F-0221DFCBA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5" name="Rectangle 3">
            <a:extLst>
              <a:ext uri="{FF2B5EF4-FFF2-40B4-BE49-F238E27FC236}">
                <a16:creationId xmlns:a16="http://schemas.microsoft.com/office/drawing/2014/main" id="{DD7562FD-D349-4A95-A973-71BFA67E1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hu-HU" altLang="hu-H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>
            <a:extLst>
              <a:ext uri="{FF2B5EF4-FFF2-40B4-BE49-F238E27FC236}">
                <a16:creationId xmlns:a16="http://schemas.microsoft.com/office/drawing/2014/main" id="{E30701A2-045A-715B-AD9C-3CC042A79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Jegyzetek helye 2">
            <a:extLst>
              <a:ext uri="{FF2B5EF4-FFF2-40B4-BE49-F238E27FC236}">
                <a16:creationId xmlns:a16="http://schemas.microsoft.com/office/drawing/2014/main" id="{A5C24379-36BE-A205-2155-628A71A24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hu-HU" dirty="0">
                <a:latin typeface="Arial"/>
                <a:cs typeface="Arial"/>
              </a:rPr>
              <a:t> </a:t>
            </a:r>
            <a:r>
              <a:rPr lang="hu-HU" i="1" dirty="0" err="1">
                <a:latin typeface="Arial"/>
                <a:cs typeface="Arial"/>
              </a:rPr>
              <a:t>Benioff</a:t>
            </a:r>
            <a:r>
              <a:rPr lang="hu-HU" i="1" dirty="0">
                <a:latin typeface="Arial"/>
                <a:cs typeface="Arial"/>
              </a:rPr>
              <a:t>, Paul (1980). "The computer </a:t>
            </a:r>
            <a:r>
              <a:rPr lang="hu-HU" i="1" dirty="0" err="1">
                <a:latin typeface="Arial"/>
                <a:cs typeface="Arial"/>
              </a:rPr>
              <a:t>as</a:t>
            </a:r>
            <a:r>
              <a:rPr lang="hu-HU" i="1" dirty="0">
                <a:latin typeface="Arial"/>
                <a:cs typeface="Arial"/>
              </a:rPr>
              <a:t> a </a:t>
            </a:r>
            <a:r>
              <a:rPr lang="hu-HU" i="1" dirty="0" err="1">
                <a:latin typeface="Arial"/>
                <a:cs typeface="Arial"/>
              </a:rPr>
              <a:t>physical</a:t>
            </a:r>
            <a:r>
              <a:rPr lang="hu-HU" i="1" dirty="0">
                <a:latin typeface="Arial"/>
                <a:cs typeface="Arial"/>
              </a:rPr>
              <a:t> </a:t>
            </a:r>
            <a:r>
              <a:rPr lang="hu-HU" i="1" dirty="0" err="1">
                <a:latin typeface="Arial"/>
                <a:cs typeface="Arial"/>
              </a:rPr>
              <a:t>system</a:t>
            </a:r>
            <a:r>
              <a:rPr lang="hu-HU" i="1" dirty="0">
                <a:latin typeface="Arial"/>
                <a:cs typeface="Arial"/>
              </a:rPr>
              <a:t>: A </a:t>
            </a:r>
            <a:r>
              <a:rPr lang="hu-HU" i="1" dirty="0" err="1">
                <a:latin typeface="Arial"/>
                <a:cs typeface="Arial"/>
              </a:rPr>
              <a:t>microscopic</a:t>
            </a:r>
            <a:r>
              <a:rPr lang="hu-HU" i="1" dirty="0">
                <a:latin typeface="Arial"/>
                <a:cs typeface="Arial"/>
              </a:rPr>
              <a:t> </a:t>
            </a:r>
            <a:r>
              <a:rPr lang="hu-HU" i="1" dirty="0" err="1">
                <a:latin typeface="Arial"/>
                <a:cs typeface="Arial"/>
              </a:rPr>
              <a:t>quantum</a:t>
            </a:r>
            <a:r>
              <a:rPr lang="hu-HU" i="1" dirty="0">
                <a:latin typeface="Arial"/>
                <a:cs typeface="Arial"/>
              </a:rPr>
              <a:t> </a:t>
            </a:r>
            <a:r>
              <a:rPr lang="hu-HU" i="1" dirty="0" err="1">
                <a:latin typeface="Arial"/>
                <a:cs typeface="Arial"/>
              </a:rPr>
              <a:t>mechanical</a:t>
            </a:r>
            <a:r>
              <a:rPr lang="hu-HU" i="1" dirty="0">
                <a:latin typeface="Arial"/>
                <a:cs typeface="Arial"/>
              </a:rPr>
              <a:t> Hamiltonian </a:t>
            </a:r>
            <a:r>
              <a:rPr lang="hu-HU" i="1" dirty="0" err="1">
                <a:latin typeface="Arial"/>
                <a:cs typeface="Arial"/>
              </a:rPr>
              <a:t>model</a:t>
            </a:r>
            <a:r>
              <a:rPr lang="hu-HU" i="1" dirty="0">
                <a:latin typeface="Arial"/>
                <a:cs typeface="Arial"/>
              </a:rPr>
              <a:t> of </a:t>
            </a:r>
            <a:r>
              <a:rPr lang="hu-HU" i="1" dirty="0" err="1">
                <a:latin typeface="Arial"/>
                <a:cs typeface="Arial"/>
              </a:rPr>
              <a:t>computers</a:t>
            </a:r>
            <a:r>
              <a:rPr lang="hu-HU" i="1" dirty="0">
                <a:latin typeface="Arial"/>
                <a:cs typeface="Arial"/>
              </a:rPr>
              <a:t> </a:t>
            </a:r>
            <a:r>
              <a:rPr lang="hu-HU" i="1" dirty="0" err="1">
                <a:latin typeface="Arial"/>
                <a:cs typeface="Arial"/>
              </a:rPr>
              <a:t>as</a:t>
            </a:r>
            <a:r>
              <a:rPr lang="hu-HU" i="1" dirty="0">
                <a:latin typeface="Arial"/>
                <a:cs typeface="Arial"/>
              </a:rPr>
              <a:t> </a:t>
            </a:r>
            <a:r>
              <a:rPr lang="hu-HU" i="1" dirty="0" err="1">
                <a:latin typeface="Arial"/>
                <a:cs typeface="Arial"/>
              </a:rPr>
              <a:t>represented</a:t>
            </a:r>
            <a:r>
              <a:rPr lang="hu-HU" i="1" dirty="0">
                <a:latin typeface="Arial"/>
                <a:cs typeface="Arial"/>
              </a:rPr>
              <a:t> </a:t>
            </a:r>
            <a:r>
              <a:rPr lang="hu-HU" i="1" dirty="0" err="1">
                <a:latin typeface="Arial"/>
                <a:cs typeface="Arial"/>
              </a:rPr>
              <a:t>by</a:t>
            </a:r>
            <a:r>
              <a:rPr lang="hu-HU" i="1" dirty="0">
                <a:latin typeface="Arial"/>
                <a:cs typeface="Arial"/>
              </a:rPr>
              <a:t> Turing </a:t>
            </a:r>
            <a:r>
              <a:rPr lang="hu-HU" i="1" dirty="0" err="1">
                <a:latin typeface="Arial"/>
                <a:cs typeface="Arial"/>
              </a:rPr>
              <a:t>machines</a:t>
            </a:r>
            <a:r>
              <a:rPr lang="hu-HU" i="1" dirty="0">
                <a:latin typeface="Arial"/>
                <a:cs typeface="Arial"/>
              </a:rPr>
              <a:t>". Journal of </a:t>
            </a:r>
            <a:r>
              <a:rPr lang="hu-HU" i="1" dirty="0" err="1">
                <a:latin typeface="Arial"/>
                <a:cs typeface="Arial"/>
              </a:rPr>
              <a:t>Statistical</a:t>
            </a:r>
            <a:r>
              <a:rPr lang="hu-HU" i="1" dirty="0">
                <a:latin typeface="Arial"/>
                <a:cs typeface="Arial"/>
              </a:rPr>
              <a:t> </a:t>
            </a:r>
            <a:r>
              <a:rPr lang="hu-HU" i="1" dirty="0" err="1">
                <a:latin typeface="Arial"/>
                <a:cs typeface="Arial"/>
              </a:rPr>
              <a:t>Physics</a:t>
            </a:r>
            <a:r>
              <a:rPr lang="hu-HU" i="1" dirty="0">
                <a:latin typeface="Arial"/>
                <a:cs typeface="Arial"/>
              </a:rPr>
              <a:t>. </a:t>
            </a:r>
            <a:r>
              <a:rPr lang="hu-HU" b="1" i="1" dirty="0">
                <a:latin typeface="Arial"/>
                <a:cs typeface="Arial"/>
              </a:rPr>
              <a:t>22</a:t>
            </a:r>
            <a:r>
              <a:rPr lang="hu-HU" i="1" dirty="0">
                <a:latin typeface="Arial"/>
                <a:cs typeface="Arial"/>
              </a:rPr>
              <a:t> (5): 563–591. </a:t>
            </a:r>
            <a:r>
              <a:rPr lang="hu-HU" i="1" dirty="0">
                <a:latin typeface="Arial"/>
                <a:cs typeface="Arial"/>
                <a:hlinkClick r:id="rId3"/>
              </a:rPr>
              <a:t>Bibcode</a:t>
            </a:r>
            <a:r>
              <a:rPr lang="hu-HU" i="1" dirty="0">
                <a:latin typeface="Arial"/>
                <a:cs typeface="Arial"/>
              </a:rPr>
              <a:t>:</a:t>
            </a:r>
            <a:r>
              <a:rPr lang="hu-HU" i="1" dirty="0">
                <a:latin typeface="Arial"/>
                <a:cs typeface="Arial"/>
                <a:hlinkClick r:id="rId4"/>
              </a:rPr>
              <a:t>1980JSP....22..563B</a:t>
            </a:r>
            <a:r>
              <a:rPr lang="hu-HU" i="1" dirty="0">
                <a:latin typeface="Arial"/>
                <a:cs typeface="Arial"/>
              </a:rPr>
              <a:t>. </a:t>
            </a:r>
            <a:r>
              <a:rPr lang="hu-HU" i="1" dirty="0">
                <a:latin typeface="Arial"/>
                <a:cs typeface="Arial"/>
                <a:hlinkClick r:id="rId5"/>
              </a:rPr>
              <a:t>doi</a:t>
            </a:r>
            <a:r>
              <a:rPr lang="hu-HU" i="1" dirty="0">
                <a:latin typeface="Arial"/>
                <a:cs typeface="Arial"/>
              </a:rPr>
              <a:t>:</a:t>
            </a:r>
            <a:r>
              <a:rPr lang="hu-HU" i="1" dirty="0">
                <a:latin typeface="Arial"/>
                <a:cs typeface="Arial"/>
                <a:hlinkClick r:id="rId6"/>
              </a:rPr>
              <a:t>10.1007/bf01011339</a:t>
            </a:r>
            <a:r>
              <a:rPr lang="hu-HU" i="1" dirty="0">
                <a:latin typeface="Arial"/>
                <a:cs typeface="Arial"/>
              </a:rPr>
              <a:t>. </a:t>
            </a:r>
            <a:r>
              <a:rPr lang="hu-HU" i="1" dirty="0">
                <a:latin typeface="Arial"/>
                <a:cs typeface="Arial"/>
                <a:hlinkClick r:id="rId7"/>
              </a:rPr>
              <a:t>S2CID</a:t>
            </a:r>
            <a:r>
              <a:rPr lang="hu-HU" i="1" dirty="0">
                <a:latin typeface="Arial"/>
                <a:cs typeface="Arial"/>
              </a:rPr>
              <a:t> </a:t>
            </a:r>
            <a:r>
              <a:rPr lang="hu-HU" i="1" dirty="0">
                <a:latin typeface="Arial"/>
                <a:cs typeface="Arial"/>
                <a:hlinkClick r:id="rId8"/>
              </a:rPr>
              <a:t>122949592</a:t>
            </a:r>
            <a:r>
              <a:rPr lang="hu-HU" i="1" dirty="0">
                <a:latin typeface="Arial"/>
                <a:cs typeface="Arial"/>
              </a:rPr>
              <a:t>.</a:t>
            </a:r>
            <a:endParaRPr lang="hu-HU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hu-HU" b="1" dirty="0">
                <a:latin typeface="Arial"/>
                <a:cs typeface="Arial"/>
                <a:hlinkClick r:id="rId9"/>
              </a:rPr>
              <a:t>^</a:t>
            </a:r>
            <a:r>
              <a:rPr lang="hu-HU" dirty="0">
                <a:latin typeface="Arial"/>
                <a:cs typeface="Arial"/>
              </a:rPr>
              <a:t> </a:t>
            </a:r>
            <a:r>
              <a:rPr lang="hu-HU" i="1" dirty="0" err="1">
                <a:latin typeface="Arial"/>
                <a:cs typeface="Arial"/>
              </a:rPr>
              <a:t>Benioff</a:t>
            </a:r>
            <a:r>
              <a:rPr lang="hu-HU" i="1" dirty="0">
                <a:latin typeface="Arial"/>
                <a:cs typeface="Arial"/>
              </a:rPr>
              <a:t>, P. (1982). "Quantum </a:t>
            </a:r>
            <a:r>
              <a:rPr lang="hu-HU" i="1" dirty="0" err="1">
                <a:latin typeface="Arial"/>
                <a:cs typeface="Arial"/>
              </a:rPr>
              <a:t>mechanical</a:t>
            </a:r>
            <a:r>
              <a:rPr lang="hu-HU" i="1" dirty="0">
                <a:latin typeface="Arial"/>
                <a:cs typeface="Arial"/>
              </a:rPr>
              <a:t> hamiltonian </a:t>
            </a:r>
            <a:r>
              <a:rPr lang="hu-HU" i="1" dirty="0" err="1">
                <a:latin typeface="Arial"/>
                <a:cs typeface="Arial"/>
              </a:rPr>
              <a:t>models</a:t>
            </a:r>
            <a:r>
              <a:rPr lang="hu-HU" i="1" dirty="0">
                <a:latin typeface="Arial"/>
                <a:cs typeface="Arial"/>
              </a:rPr>
              <a:t> of </a:t>
            </a:r>
            <a:r>
              <a:rPr lang="hu-HU" i="1" dirty="0" err="1">
                <a:latin typeface="Arial"/>
                <a:cs typeface="Arial"/>
              </a:rPr>
              <a:t>turing</a:t>
            </a:r>
            <a:r>
              <a:rPr lang="hu-HU" i="1" dirty="0">
                <a:latin typeface="Arial"/>
                <a:cs typeface="Arial"/>
              </a:rPr>
              <a:t> </a:t>
            </a:r>
            <a:r>
              <a:rPr lang="hu-HU" i="1" dirty="0" err="1">
                <a:latin typeface="Arial"/>
                <a:cs typeface="Arial"/>
              </a:rPr>
              <a:t>machines</a:t>
            </a:r>
            <a:r>
              <a:rPr lang="hu-HU" i="1" dirty="0">
                <a:latin typeface="Arial"/>
                <a:cs typeface="Arial"/>
              </a:rPr>
              <a:t>". Journal of </a:t>
            </a:r>
            <a:r>
              <a:rPr lang="hu-HU" i="1" dirty="0" err="1">
                <a:latin typeface="Arial"/>
                <a:cs typeface="Arial"/>
              </a:rPr>
              <a:t>Statistical</a:t>
            </a:r>
            <a:r>
              <a:rPr lang="hu-HU" i="1" dirty="0">
                <a:latin typeface="Arial"/>
                <a:cs typeface="Arial"/>
              </a:rPr>
              <a:t> </a:t>
            </a:r>
            <a:r>
              <a:rPr lang="hu-HU" i="1" dirty="0" err="1">
                <a:latin typeface="Arial"/>
                <a:cs typeface="Arial"/>
              </a:rPr>
              <a:t>Physics</a:t>
            </a:r>
            <a:r>
              <a:rPr lang="hu-HU" i="1" dirty="0">
                <a:latin typeface="Arial"/>
                <a:cs typeface="Arial"/>
              </a:rPr>
              <a:t>. </a:t>
            </a:r>
            <a:r>
              <a:rPr lang="hu-HU" b="1" i="1" dirty="0">
                <a:latin typeface="Arial"/>
                <a:cs typeface="Arial"/>
              </a:rPr>
              <a:t>29</a:t>
            </a:r>
            <a:r>
              <a:rPr lang="hu-HU" i="1" dirty="0">
                <a:latin typeface="Arial"/>
                <a:cs typeface="Arial"/>
              </a:rPr>
              <a:t> (3): 515–546. </a:t>
            </a:r>
            <a:r>
              <a:rPr lang="hu-HU" i="1" dirty="0">
                <a:latin typeface="Arial"/>
                <a:cs typeface="Arial"/>
                <a:hlinkClick r:id="rId3"/>
              </a:rPr>
              <a:t>Bibcode</a:t>
            </a:r>
            <a:r>
              <a:rPr lang="hu-HU" i="1" dirty="0">
                <a:latin typeface="Arial"/>
                <a:cs typeface="Arial"/>
              </a:rPr>
              <a:t>:</a:t>
            </a:r>
            <a:r>
              <a:rPr lang="hu-HU" i="1" dirty="0">
                <a:latin typeface="Arial"/>
                <a:cs typeface="Arial"/>
                <a:hlinkClick r:id="rId10"/>
              </a:rPr>
              <a:t>1982JSP....29..515B</a:t>
            </a:r>
            <a:r>
              <a:rPr lang="hu-HU" i="1" dirty="0">
                <a:latin typeface="Arial"/>
                <a:cs typeface="Arial"/>
              </a:rPr>
              <a:t>. </a:t>
            </a:r>
            <a:r>
              <a:rPr lang="hu-HU" i="1" dirty="0">
                <a:latin typeface="Arial"/>
                <a:cs typeface="Arial"/>
                <a:hlinkClick r:id="rId5"/>
              </a:rPr>
              <a:t>doi</a:t>
            </a:r>
            <a:r>
              <a:rPr lang="hu-HU" i="1" dirty="0">
                <a:latin typeface="Arial"/>
                <a:cs typeface="Arial"/>
              </a:rPr>
              <a:t>:</a:t>
            </a:r>
            <a:r>
              <a:rPr lang="hu-HU" i="1" dirty="0">
                <a:latin typeface="Arial"/>
                <a:cs typeface="Arial"/>
                <a:hlinkClick r:id="rId11"/>
              </a:rPr>
              <a:t>10.1007/BF01342185</a:t>
            </a:r>
            <a:r>
              <a:rPr lang="hu-HU" i="1" dirty="0">
                <a:latin typeface="Arial"/>
                <a:cs typeface="Arial"/>
              </a:rPr>
              <a:t>. </a:t>
            </a:r>
            <a:r>
              <a:rPr lang="hu-HU" i="1" dirty="0">
                <a:latin typeface="Arial"/>
                <a:cs typeface="Arial"/>
                <a:hlinkClick r:id="rId7"/>
              </a:rPr>
              <a:t>S2CID</a:t>
            </a:r>
            <a:r>
              <a:rPr lang="hu-HU" i="1" dirty="0">
                <a:latin typeface="Arial"/>
                <a:cs typeface="Arial"/>
              </a:rPr>
              <a:t> </a:t>
            </a:r>
            <a:r>
              <a:rPr lang="hu-HU" i="1" dirty="0">
                <a:latin typeface="Arial"/>
                <a:cs typeface="Arial"/>
                <a:hlinkClick r:id="rId12"/>
              </a:rPr>
              <a:t>14956017</a:t>
            </a:r>
            <a:r>
              <a:rPr lang="hu-HU" i="1" dirty="0">
                <a:latin typeface="Arial"/>
                <a:cs typeface="Arial"/>
              </a:rPr>
              <a:t>.</a:t>
            </a:r>
            <a:endParaRPr lang="hu-HU" dirty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hu-HU" dirty="0">
                <a:latin typeface="Arial"/>
                <a:cs typeface="Arial"/>
              </a:rPr>
              <a:t>A </a:t>
            </a:r>
            <a:r>
              <a:rPr lang="hu-HU" dirty="0" err="1">
                <a:latin typeface="Arial"/>
                <a:cs typeface="Arial"/>
              </a:rPr>
              <a:t>way</a:t>
            </a:r>
            <a:r>
              <a:rPr lang="hu-HU" dirty="0">
                <a:latin typeface="Arial"/>
                <a:cs typeface="Arial"/>
              </a:rPr>
              <a:t> of </a:t>
            </a:r>
            <a:r>
              <a:rPr lang="hu-HU" dirty="0" err="1">
                <a:latin typeface="Arial"/>
                <a:cs typeface="Arial"/>
              </a:rPr>
              <a:t>understanding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the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quantum</a:t>
            </a:r>
            <a:r>
              <a:rPr lang="hu-HU" dirty="0">
                <a:latin typeface="Arial"/>
                <a:cs typeface="Arial"/>
              </a:rPr>
              <a:t> Turing </a:t>
            </a:r>
            <a:r>
              <a:rPr lang="hu-HU" dirty="0" err="1">
                <a:latin typeface="Arial"/>
                <a:cs typeface="Arial"/>
              </a:rPr>
              <a:t>machine</a:t>
            </a:r>
            <a:r>
              <a:rPr lang="hu-HU" dirty="0">
                <a:latin typeface="Arial"/>
                <a:cs typeface="Arial"/>
              </a:rPr>
              <a:t> (QTM) is </a:t>
            </a:r>
            <a:r>
              <a:rPr lang="hu-HU" dirty="0" err="1">
                <a:latin typeface="Arial"/>
                <a:cs typeface="Arial"/>
              </a:rPr>
              <a:t>that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it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generalizes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the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classical</a:t>
            </a:r>
            <a:r>
              <a:rPr lang="hu-HU" dirty="0">
                <a:latin typeface="Arial"/>
                <a:cs typeface="Arial"/>
              </a:rPr>
              <a:t> </a:t>
            </a:r>
            <a:r>
              <a:rPr lang="hu-HU" dirty="0">
                <a:latin typeface="Arial"/>
                <a:cs typeface="Arial"/>
                <a:hlinkClick r:id="rId13"/>
              </a:rPr>
              <a:t>Turing </a:t>
            </a:r>
            <a:r>
              <a:rPr lang="hu-HU" dirty="0" err="1">
                <a:latin typeface="Arial"/>
                <a:cs typeface="Arial"/>
                <a:hlinkClick r:id="rId13"/>
              </a:rPr>
              <a:t>machine</a:t>
            </a:r>
            <a:r>
              <a:rPr lang="hu-HU" dirty="0">
                <a:latin typeface="Arial"/>
                <a:cs typeface="Arial"/>
              </a:rPr>
              <a:t> (TM) in </a:t>
            </a:r>
            <a:r>
              <a:rPr lang="hu-HU" dirty="0" err="1">
                <a:latin typeface="Arial"/>
                <a:cs typeface="Arial"/>
              </a:rPr>
              <a:t>the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same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way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that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the</a:t>
            </a:r>
            <a:r>
              <a:rPr lang="hu-HU" dirty="0">
                <a:latin typeface="Arial"/>
                <a:cs typeface="Arial"/>
              </a:rPr>
              <a:t> </a:t>
            </a:r>
            <a:r>
              <a:rPr lang="hu-HU" dirty="0" err="1">
                <a:latin typeface="Arial"/>
                <a:cs typeface="Arial"/>
                <a:hlinkClick r:id="rId14"/>
              </a:rPr>
              <a:t>quantum</a:t>
            </a:r>
            <a:r>
              <a:rPr lang="hu-HU" dirty="0">
                <a:latin typeface="Arial"/>
                <a:cs typeface="Arial"/>
                <a:hlinkClick r:id="rId14"/>
              </a:rPr>
              <a:t> </a:t>
            </a:r>
            <a:r>
              <a:rPr lang="hu-HU" dirty="0" err="1">
                <a:latin typeface="Arial"/>
                <a:cs typeface="Arial"/>
                <a:hlinkClick r:id="rId14"/>
              </a:rPr>
              <a:t>finite</a:t>
            </a:r>
            <a:r>
              <a:rPr lang="hu-HU" dirty="0">
                <a:latin typeface="Arial"/>
                <a:cs typeface="Arial"/>
                <a:hlinkClick r:id="rId14"/>
              </a:rPr>
              <a:t> </a:t>
            </a:r>
            <a:r>
              <a:rPr lang="hu-HU" dirty="0" err="1">
                <a:latin typeface="Arial"/>
                <a:cs typeface="Arial"/>
                <a:hlinkClick r:id="rId14"/>
              </a:rPr>
              <a:t>automaton</a:t>
            </a:r>
            <a:r>
              <a:rPr lang="hu-HU" dirty="0">
                <a:latin typeface="Arial"/>
                <a:cs typeface="Arial"/>
              </a:rPr>
              <a:t> (QFA) </a:t>
            </a:r>
            <a:r>
              <a:rPr lang="hu-HU" dirty="0" err="1">
                <a:latin typeface="Arial"/>
                <a:cs typeface="Arial"/>
              </a:rPr>
              <a:t>generalizes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the</a:t>
            </a:r>
            <a:r>
              <a:rPr lang="hu-HU" dirty="0">
                <a:latin typeface="Arial"/>
                <a:cs typeface="Arial"/>
              </a:rPr>
              <a:t> </a:t>
            </a:r>
            <a:r>
              <a:rPr lang="hu-HU" dirty="0" err="1">
                <a:latin typeface="Arial"/>
                <a:cs typeface="Arial"/>
                <a:hlinkClick r:id="rId15"/>
              </a:rPr>
              <a:t>deterministic</a:t>
            </a:r>
            <a:r>
              <a:rPr lang="hu-HU" dirty="0">
                <a:latin typeface="Arial"/>
                <a:cs typeface="Arial"/>
                <a:hlinkClick r:id="rId15"/>
              </a:rPr>
              <a:t> </a:t>
            </a:r>
            <a:r>
              <a:rPr lang="hu-HU" dirty="0" err="1">
                <a:latin typeface="Arial"/>
                <a:cs typeface="Arial"/>
                <a:hlinkClick r:id="rId15"/>
              </a:rPr>
              <a:t>finite</a:t>
            </a:r>
            <a:r>
              <a:rPr lang="hu-HU" dirty="0">
                <a:latin typeface="Arial"/>
                <a:cs typeface="Arial"/>
                <a:hlinkClick r:id="rId15"/>
              </a:rPr>
              <a:t> </a:t>
            </a:r>
            <a:r>
              <a:rPr lang="hu-HU" dirty="0" err="1">
                <a:latin typeface="Arial"/>
                <a:cs typeface="Arial"/>
                <a:hlinkClick r:id="rId15"/>
              </a:rPr>
              <a:t>automaton</a:t>
            </a:r>
            <a:r>
              <a:rPr lang="hu-HU" dirty="0">
                <a:latin typeface="Arial"/>
                <a:cs typeface="Arial"/>
              </a:rPr>
              <a:t> (DFA). In </a:t>
            </a:r>
            <a:r>
              <a:rPr lang="hu-HU" dirty="0" err="1">
                <a:latin typeface="Arial"/>
                <a:cs typeface="Arial"/>
              </a:rPr>
              <a:t>essence</a:t>
            </a:r>
            <a:r>
              <a:rPr lang="hu-HU" dirty="0">
                <a:latin typeface="Arial"/>
                <a:cs typeface="Arial"/>
              </a:rPr>
              <a:t>, </a:t>
            </a:r>
            <a:r>
              <a:rPr lang="hu-HU" dirty="0" err="1">
                <a:latin typeface="Arial"/>
                <a:cs typeface="Arial"/>
              </a:rPr>
              <a:t>the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internal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states</a:t>
            </a:r>
            <a:r>
              <a:rPr lang="hu-HU" dirty="0">
                <a:latin typeface="Arial"/>
                <a:cs typeface="Arial"/>
              </a:rPr>
              <a:t> of a </a:t>
            </a:r>
            <a:r>
              <a:rPr lang="hu-HU" dirty="0" err="1">
                <a:latin typeface="Arial"/>
                <a:cs typeface="Arial"/>
              </a:rPr>
              <a:t>classical</a:t>
            </a:r>
            <a:r>
              <a:rPr lang="hu-HU" dirty="0">
                <a:latin typeface="Arial"/>
                <a:cs typeface="Arial"/>
              </a:rPr>
              <a:t> TM </a:t>
            </a:r>
            <a:r>
              <a:rPr lang="hu-HU" dirty="0" err="1">
                <a:latin typeface="Arial"/>
                <a:cs typeface="Arial"/>
              </a:rPr>
              <a:t>are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replaced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by</a:t>
            </a:r>
            <a:r>
              <a:rPr lang="hu-HU" dirty="0">
                <a:latin typeface="Arial"/>
                <a:cs typeface="Arial"/>
              </a:rPr>
              <a:t> </a:t>
            </a:r>
            <a:r>
              <a:rPr lang="hu-HU" dirty="0" err="1">
                <a:latin typeface="Arial"/>
                <a:cs typeface="Arial"/>
                <a:hlinkClick r:id="rId16"/>
              </a:rPr>
              <a:t>pure</a:t>
            </a:r>
            <a:r>
              <a:rPr lang="hu-HU" dirty="0">
                <a:latin typeface="Arial"/>
                <a:cs typeface="Arial"/>
              </a:rPr>
              <a:t> </a:t>
            </a:r>
            <a:r>
              <a:rPr lang="hu-HU" dirty="0" err="1">
                <a:latin typeface="Arial"/>
                <a:cs typeface="Arial"/>
              </a:rPr>
              <a:t>or</a:t>
            </a:r>
            <a:r>
              <a:rPr lang="hu-HU" dirty="0">
                <a:latin typeface="Arial"/>
                <a:cs typeface="Arial"/>
              </a:rPr>
              <a:t> </a:t>
            </a:r>
            <a:r>
              <a:rPr lang="hu-HU" dirty="0">
                <a:latin typeface="Arial"/>
                <a:cs typeface="Arial"/>
                <a:hlinkClick r:id="rId17"/>
              </a:rPr>
              <a:t>mixed </a:t>
            </a:r>
            <a:r>
              <a:rPr lang="hu-HU" dirty="0" err="1">
                <a:latin typeface="Arial"/>
                <a:cs typeface="Arial"/>
                <a:hlinkClick r:id="rId17"/>
              </a:rPr>
              <a:t>states</a:t>
            </a:r>
            <a:r>
              <a:rPr lang="hu-HU" dirty="0">
                <a:latin typeface="Arial"/>
                <a:cs typeface="Arial"/>
              </a:rPr>
              <a:t> in a </a:t>
            </a:r>
            <a:r>
              <a:rPr lang="hu-HU" dirty="0" err="1">
                <a:latin typeface="Arial"/>
                <a:cs typeface="Arial"/>
                <a:hlinkClick r:id="rId18"/>
              </a:rPr>
              <a:t>Hilbert</a:t>
            </a:r>
            <a:r>
              <a:rPr lang="hu-HU" dirty="0">
                <a:latin typeface="Arial"/>
                <a:cs typeface="Arial"/>
                <a:hlinkClick r:id="rId18"/>
              </a:rPr>
              <a:t> </a:t>
            </a:r>
            <a:r>
              <a:rPr lang="hu-HU" dirty="0" err="1">
                <a:latin typeface="Arial"/>
                <a:cs typeface="Arial"/>
                <a:hlinkClick r:id="rId18"/>
              </a:rPr>
              <a:t>space</a:t>
            </a:r>
            <a:r>
              <a:rPr lang="hu-HU" dirty="0">
                <a:latin typeface="Arial"/>
                <a:cs typeface="Arial"/>
              </a:rPr>
              <a:t>; </a:t>
            </a:r>
            <a:r>
              <a:rPr lang="hu-HU" dirty="0" err="1">
                <a:latin typeface="Arial"/>
                <a:cs typeface="Arial"/>
              </a:rPr>
              <a:t>the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transition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function</a:t>
            </a:r>
            <a:r>
              <a:rPr lang="hu-HU" dirty="0">
                <a:latin typeface="Arial"/>
                <a:cs typeface="Arial"/>
              </a:rPr>
              <a:t> is </a:t>
            </a:r>
            <a:r>
              <a:rPr lang="hu-HU" dirty="0" err="1">
                <a:latin typeface="Arial"/>
                <a:cs typeface="Arial"/>
              </a:rPr>
              <a:t>replaced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by</a:t>
            </a:r>
            <a:r>
              <a:rPr lang="hu-HU" dirty="0">
                <a:latin typeface="Arial"/>
                <a:cs typeface="Arial"/>
              </a:rPr>
              <a:t> a </a:t>
            </a:r>
            <a:r>
              <a:rPr lang="hu-HU" dirty="0" err="1">
                <a:latin typeface="Arial"/>
                <a:cs typeface="Arial"/>
              </a:rPr>
              <a:t>collection</a:t>
            </a:r>
            <a:r>
              <a:rPr lang="hu-HU" dirty="0">
                <a:latin typeface="Arial"/>
                <a:cs typeface="Arial"/>
              </a:rPr>
              <a:t> of </a:t>
            </a:r>
            <a:r>
              <a:rPr lang="hu-HU" dirty="0" err="1">
                <a:latin typeface="Arial"/>
                <a:cs typeface="Arial"/>
                <a:hlinkClick r:id="rId19"/>
              </a:rPr>
              <a:t>unitary</a:t>
            </a:r>
            <a:r>
              <a:rPr lang="hu-HU" dirty="0">
                <a:latin typeface="Arial"/>
                <a:cs typeface="Arial"/>
                <a:hlinkClick r:id="rId19"/>
              </a:rPr>
              <a:t> </a:t>
            </a:r>
            <a:r>
              <a:rPr lang="hu-HU" dirty="0" err="1">
                <a:latin typeface="Arial"/>
                <a:cs typeface="Arial"/>
                <a:hlinkClick r:id="rId19"/>
              </a:rPr>
              <a:t>matrices</a:t>
            </a:r>
            <a:r>
              <a:rPr lang="hu-HU" dirty="0">
                <a:latin typeface="Arial"/>
                <a:cs typeface="Arial"/>
              </a:rPr>
              <a:t> </a:t>
            </a:r>
            <a:r>
              <a:rPr lang="hu-HU" dirty="0" err="1">
                <a:latin typeface="Arial"/>
                <a:cs typeface="Arial"/>
              </a:rPr>
              <a:t>that</a:t>
            </a:r>
            <a:r>
              <a:rPr lang="hu-HU" dirty="0">
                <a:latin typeface="Arial"/>
                <a:cs typeface="Arial"/>
              </a:rPr>
              <a:t> map </a:t>
            </a:r>
            <a:r>
              <a:rPr lang="hu-HU" dirty="0" err="1">
                <a:latin typeface="Arial"/>
                <a:cs typeface="Arial"/>
              </a:rPr>
              <a:t>the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Hilbert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space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to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itself</a:t>
            </a:r>
            <a:r>
              <a:rPr lang="hu-HU" dirty="0">
                <a:latin typeface="Arial"/>
                <a:cs typeface="Arial"/>
              </a:rPr>
              <a:t>.</a:t>
            </a:r>
            <a:r>
              <a:rPr lang="hu-HU" dirty="0">
                <a:latin typeface="Arial"/>
                <a:cs typeface="Arial"/>
                <a:hlinkClick r:id="rId20"/>
              </a:rPr>
              <a:t>[4]</a:t>
            </a:r>
            <a:endParaRPr lang="hu-HU" b="1" dirty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hu-HU" dirty="0" err="1">
                <a:latin typeface="Arial"/>
                <a:cs typeface="Arial"/>
              </a:rPr>
              <a:t>That</a:t>
            </a:r>
            <a:r>
              <a:rPr lang="hu-HU" dirty="0">
                <a:latin typeface="Arial"/>
                <a:cs typeface="Arial"/>
              </a:rPr>
              <a:t> is, a </a:t>
            </a:r>
            <a:r>
              <a:rPr lang="hu-HU" dirty="0" err="1">
                <a:latin typeface="Arial"/>
                <a:cs typeface="Arial"/>
              </a:rPr>
              <a:t>classical</a:t>
            </a:r>
            <a:r>
              <a:rPr lang="hu-HU" dirty="0">
                <a:latin typeface="Arial"/>
                <a:cs typeface="Arial"/>
              </a:rPr>
              <a:t> Turing </a:t>
            </a:r>
            <a:r>
              <a:rPr lang="hu-HU" dirty="0" err="1">
                <a:latin typeface="Arial"/>
                <a:cs typeface="Arial"/>
              </a:rPr>
              <a:t>machine</a:t>
            </a:r>
            <a:r>
              <a:rPr lang="hu-HU" dirty="0">
                <a:latin typeface="Arial"/>
                <a:cs typeface="Arial"/>
              </a:rPr>
              <a:t> is </a:t>
            </a:r>
            <a:r>
              <a:rPr lang="hu-HU" dirty="0" err="1">
                <a:latin typeface="Arial"/>
                <a:cs typeface="Arial"/>
              </a:rPr>
              <a:t>described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by</a:t>
            </a:r>
            <a:r>
              <a:rPr lang="hu-HU" dirty="0">
                <a:latin typeface="Arial"/>
                <a:cs typeface="Arial"/>
              </a:rPr>
              <a:t> a 7-</a:t>
            </a:r>
            <a:r>
              <a:rPr lang="hu-HU" dirty="0">
                <a:latin typeface="Arial"/>
                <a:cs typeface="Arial"/>
                <a:hlinkClick r:id="rId21"/>
              </a:rPr>
              <a:t>tuple</a:t>
            </a:r>
            <a:r>
              <a:rPr lang="hu-HU" dirty="0">
                <a:latin typeface="Arial"/>
                <a:cs typeface="Arial"/>
              </a:rPr>
              <a:t> 𝑀=⟨𝑄,Γ,𝑏,Σ,𝛿,𝑞0,𝐹⟩.</a:t>
            </a:r>
          </a:p>
          <a:p>
            <a:pPr>
              <a:buFont typeface="Arial"/>
              <a:buChar char="•"/>
            </a:pPr>
            <a:r>
              <a:rPr lang="hu-HU" dirty="0" err="1">
                <a:latin typeface="Arial"/>
                <a:cs typeface="Arial"/>
              </a:rPr>
              <a:t>For</a:t>
            </a:r>
            <a:r>
              <a:rPr lang="hu-HU" dirty="0">
                <a:latin typeface="Arial"/>
                <a:cs typeface="Arial"/>
              </a:rPr>
              <a:t> a </a:t>
            </a:r>
            <a:r>
              <a:rPr lang="hu-HU" dirty="0" err="1">
                <a:latin typeface="Arial"/>
                <a:cs typeface="Arial"/>
              </a:rPr>
              <a:t>three-tape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quantum</a:t>
            </a:r>
            <a:r>
              <a:rPr lang="hu-HU" dirty="0">
                <a:latin typeface="Arial"/>
                <a:cs typeface="Arial"/>
              </a:rPr>
              <a:t> Turing </a:t>
            </a:r>
            <a:r>
              <a:rPr lang="hu-HU" dirty="0" err="1">
                <a:latin typeface="Arial"/>
                <a:cs typeface="Arial"/>
              </a:rPr>
              <a:t>machine</a:t>
            </a:r>
            <a:r>
              <a:rPr lang="hu-HU" dirty="0">
                <a:latin typeface="Arial"/>
                <a:cs typeface="Arial"/>
              </a:rPr>
              <a:t> (</a:t>
            </a:r>
            <a:r>
              <a:rPr lang="hu-HU" dirty="0" err="1">
                <a:latin typeface="Arial"/>
                <a:cs typeface="Arial"/>
              </a:rPr>
              <a:t>one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tape</a:t>
            </a:r>
            <a:r>
              <a:rPr lang="hu-HU" dirty="0">
                <a:latin typeface="Arial"/>
                <a:cs typeface="Arial"/>
              </a:rPr>
              <a:t> holding </a:t>
            </a:r>
            <a:r>
              <a:rPr lang="hu-HU" dirty="0" err="1">
                <a:latin typeface="Arial"/>
                <a:cs typeface="Arial"/>
              </a:rPr>
              <a:t>the</a:t>
            </a:r>
            <a:r>
              <a:rPr lang="hu-HU" dirty="0">
                <a:latin typeface="Arial"/>
                <a:cs typeface="Arial"/>
              </a:rPr>
              <a:t> input, a </a:t>
            </a:r>
            <a:r>
              <a:rPr lang="hu-HU" dirty="0" err="1">
                <a:latin typeface="Arial"/>
                <a:cs typeface="Arial"/>
              </a:rPr>
              <a:t>second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tape</a:t>
            </a:r>
            <a:r>
              <a:rPr lang="hu-HU" dirty="0">
                <a:latin typeface="Arial"/>
                <a:cs typeface="Arial"/>
              </a:rPr>
              <a:t> holding </a:t>
            </a:r>
            <a:r>
              <a:rPr lang="hu-HU" dirty="0" err="1">
                <a:latin typeface="Arial"/>
                <a:cs typeface="Arial"/>
              </a:rPr>
              <a:t>intermediate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calculation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results</a:t>
            </a:r>
            <a:r>
              <a:rPr lang="hu-HU" dirty="0">
                <a:latin typeface="Arial"/>
                <a:cs typeface="Arial"/>
              </a:rPr>
              <a:t>, and a </a:t>
            </a:r>
            <a:r>
              <a:rPr lang="hu-HU" dirty="0" err="1">
                <a:latin typeface="Arial"/>
                <a:cs typeface="Arial"/>
              </a:rPr>
              <a:t>third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tape</a:t>
            </a:r>
            <a:r>
              <a:rPr lang="hu-HU" dirty="0">
                <a:latin typeface="Arial"/>
                <a:cs typeface="Arial"/>
              </a:rPr>
              <a:t> holding output):</a:t>
            </a:r>
          </a:p>
          <a:p>
            <a:pPr>
              <a:buFont typeface="Arial"/>
              <a:buChar char="•"/>
            </a:pPr>
            <a:r>
              <a:rPr lang="hu-HU" dirty="0">
                <a:latin typeface="Arial"/>
                <a:cs typeface="Arial"/>
              </a:rPr>
              <a:t>The </a:t>
            </a:r>
            <a:r>
              <a:rPr lang="hu-HU" dirty="0" err="1">
                <a:latin typeface="Arial"/>
                <a:cs typeface="Arial"/>
              </a:rPr>
              <a:t>set</a:t>
            </a:r>
            <a:r>
              <a:rPr lang="hu-HU" dirty="0">
                <a:latin typeface="Arial"/>
                <a:cs typeface="Arial"/>
              </a:rPr>
              <a:t> of </a:t>
            </a:r>
            <a:r>
              <a:rPr lang="hu-HU" dirty="0" err="1">
                <a:latin typeface="Arial"/>
                <a:cs typeface="Arial"/>
              </a:rPr>
              <a:t>states</a:t>
            </a:r>
            <a:r>
              <a:rPr lang="hu-HU" dirty="0">
                <a:latin typeface="Arial"/>
                <a:cs typeface="Arial"/>
              </a:rPr>
              <a:t> 𝑄 is </a:t>
            </a:r>
            <a:r>
              <a:rPr lang="hu-HU" dirty="0" err="1">
                <a:latin typeface="Arial"/>
                <a:cs typeface="Arial"/>
              </a:rPr>
              <a:t>replaced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by</a:t>
            </a:r>
            <a:r>
              <a:rPr lang="hu-HU" dirty="0">
                <a:latin typeface="Arial"/>
                <a:cs typeface="Arial"/>
              </a:rPr>
              <a:t> a </a:t>
            </a:r>
            <a:r>
              <a:rPr lang="hu-HU" dirty="0" err="1">
                <a:latin typeface="Arial"/>
                <a:cs typeface="Arial"/>
                <a:hlinkClick r:id="rId18"/>
              </a:rPr>
              <a:t>Hilbert</a:t>
            </a:r>
            <a:r>
              <a:rPr lang="hu-HU" dirty="0">
                <a:latin typeface="Arial"/>
                <a:cs typeface="Arial"/>
                <a:hlinkClick r:id="rId18"/>
              </a:rPr>
              <a:t> </a:t>
            </a:r>
            <a:r>
              <a:rPr lang="hu-HU" dirty="0" err="1">
                <a:latin typeface="Arial"/>
                <a:cs typeface="Arial"/>
                <a:hlinkClick r:id="rId18"/>
              </a:rPr>
              <a:t>space</a:t>
            </a:r>
            <a:r>
              <a:rPr lang="hu-HU" dirty="0">
                <a:latin typeface="Arial"/>
                <a:cs typeface="Arial"/>
              </a:rPr>
              <a:t>.</a:t>
            </a:r>
          </a:p>
          <a:p>
            <a:pPr>
              <a:buFont typeface="Arial"/>
              <a:buChar char="•"/>
            </a:pPr>
            <a:r>
              <a:rPr lang="hu-HU" dirty="0">
                <a:latin typeface="Arial"/>
                <a:cs typeface="Arial"/>
              </a:rPr>
              <a:t>The </a:t>
            </a:r>
            <a:r>
              <a:rPr lang="hu-HU" dirty="0" err="1">
                <a:latin typeface="Arial"/>
                <a:cs typeface="Arial"/>
              </a:rPr>
              <a:t>tape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alphabet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symbols</a:t>
            </a:r>
            <a:r>
              <a:rPr lang="hu-HU" dirty="0">
                <a:latin typeface="Arial"/>
                <a:cs typeface="Arial"/>
              </a:rPr>
              <a:t> Γ </a:t>
            </a:r>
            <a:r>
              <a:rPr lang="hu-HU" dirty="0" err="1">
                <a:latin typeface="Arial"/>
                <a:cs typeface="Arial"/>
              </a:rPr>
              <a:t>are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likewise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replaced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by</a:t>
            </a:r>
            <a:r>
              <a:rPr lang="hu-HU" dirty="0">
                <a:latin typeface="Arial"/>
                <a:cs typeface="Arial"/>
              </a:rPr>
              <a:t> a </a:t>
            </a:r>
            <a:r>
              <a:rPr lang="hu-HU" dirty="0" err="1">
                <a:latin typeface="Arial"/>
                <a:cs typeface="Arial"/>
              </a:rPr>
              <a:t>Hilbert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space</a:t>
            </a:r>
            <a:r>
              <a:rPr lang="hu-HU" dirty="0">
                <a:latin typeface="Arial"/>
                <a:cs typeface="Arial"/>
              </a:rPr>
              <a:t> (</a:t>
            </a:r>
            <a:r>
              <a:rPr lang="hu-HU" dirty="0" err="1">
                <a:latin typeface="Arial"/>
                <a:cs typeface="Arial"/>
              </a:rPr>
              <a:t>usually</a:t>
            </a:r>
            <a:r>
              <a:rPr lang="hu-HU" dirty="0">
                <a:latin typeface="Arial"/>
                <a:cs typeface="Arial"/>
              </a:rPr>
              <a:t> a </a:t>
            </a:r>
            <a:r>
              <a:rPr lang="hu-HU" dirty="0" err="1">
                <a:latin typeface="Arial"/>
                <a:cs typeface="Arial"/>
              </a:rPr>
              <a:t>different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Hilbert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space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than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the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set</a:t>
            </a:r>
            <a:r>
              <a:rPr lang="hu-HU" dirty="0">
                <a:latin typeface="Arial"/>
                <a:cs typeface="Arial"/>
              </a:rPr>
              <a:t> of </a:t>
            </a:r>
            <a:r>
              <a:rPr lang="hu-HU" dirty="0" err="1">
                <a:latin typeface="Arial"/>
                <a:cs typeface="Arial"/>
              </a:rPr>
              <a:t>states</a:t>
            </a:r>
            <a:r>
              <a:rPr lang="hu-HU" dirty="0">
                <a:latin typeface="Arial"/>
                <a:cs typeface="Arial"/>
              </a:rPr>
              <a:t>).</a:t>
            </a:r>
          </a:p>
          <a:p>
            <a:pPr>
              <a:buFont typeface="Arial"/>
              <a:buChar char="•"/>
            </a:pPr>
            <a:r>
              <a:rPr lang="hu-HU" dirty="0">
                <a:latin typeface="Arial"/>
                <a:cs typeface="Arial"/>
              </a:rPr>
              <a:t>The </a:t>
            </a:r>
            <a:r>
              <a:rPr lang="hu-HU" dirty="0" err="1">
                <a:latin typeface="Arial"/>
                <a:cs typeface="Arial"/>
              </a:rPr>
              <a:t>blank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symbol</a:t>
            </a:r>
            <a:r>
              <a:rPr lang="hu-HU" dirty="0">
                <a:latin typeface="Arial"/>
                <a:cs typeface="Arial"/>
              </a:rPr>
              <a:t> 𝑏∈Γ is an </a:t>
            </a:r>
            <a:r>
              <a:rPr lang="hu-HU" dirty="0" err="1">
                <a:latin typeface="Arial"/>
                <a:cs typeface="Arial"/>
              </a:rPr>
              <a:t>element</a:t>
            </a:r>
            <a:r>
              <a:rPr lang="hu-HU" dirty="0">
                <a:latin typeface="Arial"/>
                <a:cs typeface="Arial"/>
              </a:rPr>
              <a:t> of </a:t>
            </a:r>
            <a:r>
              <a:rPr lang="hu-HU" dirty="0" err="1">
                <a:latin typeface="Arial"/>
                <a:cs typeface="Arial"/>
              </a:rPr>
              <a:t>the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Hilbert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space</a:t>
            </a:r>
            <a:r>
              <a:rPr lang="hu-HU" dirty="0">
                <a:latin typeface="Arial"/>
                <a:cs typeface="Arial"/>
              </a:rPr>
              <a:t>.</a:t>
            </a:r>
          </a:p>
          <a:p>
            <a:pPr>
              <a:buFont typeface="Arial"/>
              <a:buChar char="•"/>
            </a:pPr>
            <a:r>
              <a:rPr lang="hu-HU" dirty="0">
                <a:latin typeface="Arial"/>
                <a:cs typeface="Arial"/>
              </a:rPr>
              <a:t>The input and output </a:t>
            </a:r>
            <a:r>
              <a:rPr lang="hu-HU" dirty="0" err="1">
                <a:latin typeface="Arial"/>
                <a:cs typeface="Arial"/>
              </a:rPr>
              <a:t>symbols</a:t>
            </a:r>
            <a:r>
              <a:rPr lang="hu-HU" dirty="0">
                <a:latin typeface="Arial"/>
                <a:cs typeface="Arial"/>
              </a:rPr>
              <a:t> Σ </a:t>
            </a:r>
            <a:r>
              <a:rPr lang="hu-HU" dirty="0" err="1">
                <a:latin typeface="Arial"/>
                <a:cs typeface="Arial"/>
              </a:rPr>
              <a:t>are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usually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taken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as</a:t>
            </a:r>
            <a:r>
              <a:rPr lang="hu-HU" dirty="0">
                <a:latin typeface="Arial"/>
                <a:cs typeface="Arial"/>
              </a:rPr>
              <a:t> a </a:t>
            </a:r>
            <a:r>
              <a:rPr lang="hu-HU" dirty="0" err="1">
                <a:latin typeface="Arial"/>
                <a:cs typeface="Arial"/>
              </a:rPr>
              <a:t>discrete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set</a:t>
            </a:r>
            <a:r>
              <a:rPr lang="hu-HU" dirty="0">
                <a:latin typeface="Arial"/>
                <a:cs typeface="Arial"/>
              </a:rPr>
              <a:t>, </a:t>
            </a:r>
            <a:r>
              <a:rPr lang="hu-HU" dirty="0" err="1">
                <a:latin typeface="Arial"/>
                <a:cs typeface="Arial"/>
              </a:rPr>
              <a:t>as</a:t>
            </a:r>
            <a:r>
              <a:rPr lang="hu-HU" dirty="0">
                <a:latin typeface="Arial"/>
                <a:cs typeface="Arial"/>
              </a:rPr>
              <a:t> in </a:t>
            </a:r>
            <a:r>
              <a:rPr lang="hu-HU" dirty="0" err="1">
                <a:latin typeface="Arial"/>
                <a:cs typeface="Arial"/>
              </a:rPr>
              <a:t>the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classical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system</a:t>
            </a:r>
            <a:r>
              <a:rPr lang="hu-HU" dirty="0">
                <a:latin typeface="Arial"/>
                <a:cs typeface="Arial"/>
              </a:rPr>
              <a:t>; </a:t>
            </a:r>
            <a:r>
              <a:rPr lang="hu-HU" dirty="0" err="1">
                <a:latin typeface="Arial"/>
                <a:cs typeface="Arial"/>
              </a:rPr>
              <a:t>thus</a:t>
            </a:r>
            <a:r>
              <a:rPr lang="hu-HU" dirty="0">
                <a:latin typeface="Arial"/>
                <a:cs typeface="Arial"/>
              </a:rPr>
              <a:t>, </a:t>
            </a:r>
            <a:r>
              <a:rPr lang="hu-HU" dirty="0" err="1">
                <a:latin typeface="Arial"/>
                <a:cs typeface="Arial"/>
              </a:rPr>
              <a:t>neither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the</a:t>
            </a:r>
            <a:r>
              <a:rPr lang="hu-HU" dirty="0">
                <a:latin typeface="Arial"/>
                <a:cs typeface="Arial"/>
              </a:rPr>
              <a:t> input </a:t>
            </a:r>
            <a:r>
              <a:rPr lang="hu-HU" dirty="0" err="1">
                <a:latin typeface="Arial"/>
                <a:cs typeface="Arial"/>
              </a:rPr>
              <a:t>nor</a:t>
            </a:r>
            <a:r>
              <a:rPr lang="hu-HU" dirty="0">
                <a:latin typeface="Arial"/>
                <a:cs typeface="Arial"/>
              </a:rPr>
              <a:t> output </a:t>
            </a:r>
            <a:r>
              <a:rPr lang="hu-HU" dirty="0" err="1">
                <a:latin typeface="Arial"/>
                <a:cs typeface="Arial"/>
              </a:rPr>
              <a:t>to</a:t>
            </a:r>
            <a:r>
              <a:rPr lang="hu-HU" dirty="0">
                <a:latin typeface="Arial"/>
                <a:cs typeface="Arial"/>
              </a:rPr>
              <a:t> a </a:t>
            </a:r>
            <a:r>
              <a:rPr lang="hu-HU" dirty="0" err="1">
                <a:latin typeface="Arial"/>
                <a:cs typeface="Arial"/>
              </a:rPr>
              <a:t>quantum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machine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need</a:t>
            </a:r>
            <a:r>
              <a:rPr lang="hu-HU" dirty="0">
                <a:latin typeface="Arial"/>
                <a:cs typeface="Arial"/>
              </a:rPr>
              <a:t> be a </a:t>
            </a:r>
            <a:r>
              <a:rPr lang="hu-HU" dirty="0" err="1">
                <a:latin typeface="Arial"/>
                <a:cs typeface="Arial"/>
              </a:rPr>
              <a:t>quantum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system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itself</a:t>
            </a:r>
            <a:r>
              <a:rPr lang="hu-HU" dirty="0">
                <a:latin typeface="Arial"/>
                <a:cs typeface="Arial"/>
              </a:rPr>
              <a:t>.</a:t>
            </a:r>
          </a:p>
          <a:p>
            <a:pPr>
              <a:buFont typeface="Arial"/>
              <a:buChar char="•"/>
            </a:pPr>
            <a:r>
              <a:rPr lang="hu-HU" dirty="0">
                <a:latin typeface="Arial"/>
                <a:cs typeface="Arial"/>
              </a:rPr>
              <a:t>The </a:t>
            </a:r>
            <a:r>
              <a:rPr lang="hu-HU" dirty="0" err="1">
                <a:latin typeface="Arial"/>
                <a:cs typeface="Arial"/>
                <a:hlinkClick r:id="rId22"/>
              </a:rPr>
              <a:t>transition</a:t>
            </a:r>
            <a:r>
              <a:rPr lang="hu-HU" dirty="0">
                <a:latin typeface="Arial"/>
                <a:cs typeface="Arial"/>
                <a:hlinkClick r:id="rId22"/>
              </a:rPr>
              <a:t> </a:t>
            </a:r>
            <a:r>
              <a:rPr lang="hu-HU" dirty="0" err="1">
                <a:latin typeface="Arial"/>
                <a:cs typeface="Arial"/>
                <a:hlinkClick r:id="rId22"/>
              </a:rPr>
              <a:t>function</a:t>
            </a:r>
            <a:r>
              <a:rPr lang="hu-HU" dirty="0">
                <a:latin typeface="Arial"/>
                <a:cs typeface="Arial"/>
              </a:rPr>
              <a:t> 𝛿:Σ×𝑄⊗Γ→Σ×𝑄⊗Γ×{𝐿,𝑅} is a </a:t>
            </a:r>
            <a:r>
              <a:rPr lang="hu-HU" dirty="0" err="1">
                <a:latin typeface="Arial"/>
                <a:cs typeface="Arial"/>
              </a:rPr>
              <a:t>generalization</a:t>
            </a:r>
            <a:r>
              <a:rPr lang="hu-HU" dirty="0">
                <a:latin typeface="Arial"/>
                <a:cs typeface="Arial"/>
              </a:rPr>
              <a:t> of a </a:t>
            </a:r>
            <a:r>
              <a:rPr lang="hu-HU" dirty="0" err="1">
                <a:latin typeface="Arial"/>
                <a:cs typeface="Arial"/>
                <a:hlinkClick r:id="rId23"/>
              </a:rPr>
              <a:t>transition</a:t>
            </a:r>
            <a:r>
              <a:rPr lang="hu-HU" dirty="0">
                <a:latin typeface="Arial"/>
                <a:cs typeface="Arial"/>
                <a:hlinkClick r:id="rId23"/>
              </a:rPr>
              <a:t> </a:t>
            </a:r>
            <a:r>
              <a:rPr lang="hu-HU" dirty="0" err="1">
                <a:latin typeface="Arial"/>
                <a:cs typeface="Arial"/>
                <a:hlinkClick r:id="rId23"/>
              </a:rPr>
              <a:t>monoid</a:t>
            </a:r>
            <a:r>
              <a:rPr lang="hu-HU" dirty="0">
                <a:latin typeface="Arial"/>
                <a:cs typeface="Arial"/>
              </a:rPr>
              <a:t> and is </a:t>
            </a:r>
            <a:r>
              <a:rPr lang="hu-HU" dirty="0" err="1">
                <a:latin typeface="Arial"/>
                <a:cs typeface="Arial"/>
              </a:rPr>
              <a:t>understood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to</a:t>
            </a:r>
            <a:r>
              <a:rPr lang="hu-HU" dirty="0">
                <a:latin typeface="Arial"/>
                <a:cs typeface="Arial"/>
              </a:rPr>
              <a:t> be a </a:t>
            </a:r>
            <a:r>
              <a:rPr lang="hu-HU" dirty="0" err="1">
                <a:latin typeface="Arial"/>
                <a:cs typeface="Arial"/>
              </a:rPr>
              <a:t>collection</a:t>
            </a:r>
            <a:r>
              <a:rPr lang="hu-HU" dirty="0">
                <a:latin typeface="Arial"/>
                <a:cs typeface="Arial"/>
              </a:rPr>
              <a:t> of </a:t>
            </a:r>
            <a:r>
              <a:rPr lang="hu-HU" dirty="0" err="1">
                <a:latin typeface="Arial"/>
                <a:cs typeface="Arial"/>
                <a:hlinkClick r:id="rId19"/>
              </a:rPr>
              <a:t>unitary</a:t>
            </a:r>
            <a:r>
              <a:rPr lang="hu-HU" dirty="0">
                <a:latin typeface="Arial"/>
                <a:cs typeface="Arial"/>
                <a:hlinkClick r:id="rId19"/>
              </a:rPr>
              <a:t> </a:t>
            </a:r>
            <a:r>
              <a:rPr lang="hu-HU" dirty="0" err="1">
                <a:latin typeface="Arial"/>
                <a:cs typeface="Arial"/>
                <a:hlinkClick r:id="rId19"/>
              </a:rPr>
              <a:t>matrices</a:t>
            </a:r>
            <a:r>
              <a:rPr lang="hu-HU" dirty="0">
                <a:latin typeface="Arial"/>
                <a:cs typeface="Arial"/>
              </a:rPr>
              <a:t> </a:t>
            </a:r>
            <a:r>
              <a:rPr lang="hu-HU" dirty="0" err="1">
                <a:latin typeface="Arial"/>
                <a:cs typeface="Arial"/>
              </a:rPr>
              <a:t>that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are</a:t>
            </a:r>
            <a:r>
              <a:rPr lang="hu-HU" dirty="0">
                <a:latin typeface="Arial"/>
                <a:cs typeface="Arial"/>
              </a:rPr>
              <a:t> </a:t>
            </a:r>
            <a:r>
              <a:rPr lang="hu-HU" dirty="0" err="1">
                <a:latin typeface="Arial"/>
                <a:cs typeface="Arial"/>
                <a:hlinkClick r:id="rId24"/>
              </a:rPr>
              <a:t>automorphisms</a:t>
            </a:r>
            <a:r>
              <a:rPr lang="hu-HU" dirty="0">
                <a:latin typeface="Arial"/>
                <a:cs typeface="Arial"/>
              </a:rPr>
              <a:t> of </a:t>
            </a:r>
            <a:r>
              <a:rPr lang="hu-HU" dirty="0" err="1">
                <a:latin typeface="Arial"/>
                <a:cs typeface="Arial"/>
              </a:rPr>
              <a:t>the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Hilbert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space</a:t>
            </a:r>
            <a:r>
              <a:rPr lang="hu-HU" dirty="0">
                <a:latin typeface="Arial"/>
                <a:cs typeface="Arial"/>
              </a:rPr>
              <a:t> 𝑄.</a:t>
            </a:r>
          </a:p>
          <a:p>
            <a:pPr>
              <a:buFont typeface="Arial"/>
              <a:buChar char="•"/>
            </a:pPr>
            <a:r>
              <a:rPr lang="hu-HU" dirty="0">
                <a:latin typeface="Arial"/>
                <a:cs typeface="Arial"/>
              </a:rPr>
              <a:t>The </a:t>
            </a:r>
            <a:r>
              <a:rPr lang="hu-HU" dirty="0" err="1">
                <a:latin typeface="Arial"/>
                <a:cs typeface="Arial"/>
              </a:rPr>
              <a:t>initial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state</a:t>
            </a:r>
            <a:r>
              <a:rPr lang="hu-HU" dirty="0">
                <a:latin typeface="Arial"/>
                <a:cs typeface="Arial"/>
              </a:rPr>
              <a:t> 𝑞0∈𝑄 </a:t>
            </a:r>
            <a:r>
              <a:rPr lang="hu-HU" dirty="0" err="1">
                <a:latin typeface="Arial"/>
                <a:cs typeface="Arial"/>
              </a:rPr>
              <a:t>may</a:t>
            </a:r>
            <a:r>
              <a:rPr lang="hu-HU" dirty="0">
                <a:latin typeface="Arial"/>
                <a:cs typeface="Arial"/>
              </a:rPr>
              <a:t> be </a:t>
            </a:r>
            <a:r>
              <a:rPr lang="hu-HU" dirty="0" err="1">
                <a:latin typeface="Arial"/>
                <a:cs typeface="Arial"/>
              </a:rPr>
              <a:t>either</a:t>
            </a:r>
            <a:r>
              <a:rPr lang="hu-HU" dirty="0">
                <a:latin typeface="Arial"/>
                <a:cs typeface="Arial"/>
              </a:rPr>
              <a:t> a </a:t>
            </a:r>
            <a:r>
              <a:rPr lang="hu-HU" dirty="0">
                <a:latin typeface="Arial"/>
                <a:cs typeface="Arial"/>
                <a:hlinkClick r:id="rId17"/>
              </a:rPr>
              <a:t>mixed </a:t>
            </a:r>
            <a:r>
              <a:rPr lang="hu-HU" dirty="0" err="1">
                <a:latin typeface="Arial"/>
                <a:cs typeface="Arial"/>
                <a:hlinkClick r:id="rId17"/>
              </a:rPr>
              <a:t>state</a:t>
            </a:r>
            <a:r>
              <a:rPr lang="hu-HU" dirty="0">
                <a:latin typeface="Arial"/>
                <a:cs typeface="Arial"/>
              </a:rPr>
              <a:t> </a:t>
            </a:r>
            <a:r>
              <a:rPr lang="hu-HU" dirty="0" err="1">
                <a:latin typeface="Arial"/>
                <a:cs typeface="Arial"/>
              </a:rPr>
              <a:t>or</a:t>
            </a:r>
            <a:r>
              <a:rPr lang="hu-HU" dirty="0">
                <a:latin typeface="Arial"/>
                <a:cs typeface="Arial"/>
              </a:rPr>
              <a:t> a </a:t>
            </a:r>
            <a:r>
              <a:rPr lang="hu-HU" dirty="0" err="1">
                <a:latin typeface="Arial"/>
                <a:cs typeface="Arial"/>
                <a:hlinkClick r:id="rId16"/>
              </a:rPr>
              <a:t>pure</a:t>
            </a:r>
            <a:r>
              <a:rPr lang="hu-HU" dirty="0">
                <a:latin typeface="Arial"/>
                <a:cs typeface="Arial"/>
                <a:hlinkClick r:id="rId16"/>
              </a:rPr>
              <a:t> </a:t>
            </a:r>
            <a:r>
              <a:rPr lang="hu-HU" dirty="0" err="1">
                <a:latin typeface="Arial"/>
                <a:cs typeface="Arial"/>
                <a:hlinkClick r:id="rId16"/>
              </a:rPr>
              <a:t>state</a:t>
            </a:r>
            <a:r>
              <a:rPr lang="hu-HU" dirty="0">
                <a:latin typeface="Arial"/>
                <a:cs typeface="Arial"/>
              </a:rPr>
              <a:t>.</a:t>
            </a:r>
          </a:p>
          <a:p>
            <a:pPr>
              <a:buFont typeface="Arial"/>
              <a:buChar char="•"/>
            </a:pPr>
            <a:r>
              <a:rPr lang="hu-HU" dirty="0">
                <a:latin typeface="Arial"/>
                <a:cs typeface="Arial"/>
              </a:rPr>
              <a:t>The </a:t>
            </a:r>
            <a:r>
              <a:rPr lang="hu-HU" dirty="0" err="1">
                <a:latin typeface="Arial"/>
                <a:cs typeface="Arial"/>
              </a:rPr>
              <a:t>set</a:t>
            </a:r>
            <a:r>
              <a:rPr lang="hu-HU" dirty="0">
                <a:latin typeface="Arial"/>
                <a:cs typeface="Arial"/>
              </a:rPr>
              <a:t> 𝐹 of </a:t>
            </a:r>
            <a:r>
              <a:rPr lang="hu-HU" i="1" dirty="0" err="1">
                <a:latin typeface="Arial"/>
                <a:cs typeface="Arial"/>
              </a:rPr>
              <a:t>final</a:t>
            </a:r>
            <a:r>
              <a:rPr lang="hu-HU" dirty="0">
                <a:latin typeface="Arial"/>
                <a:cs typeface="Arial"/>
              </a:rPr>
              <a:t> </a:t>
            </a:r>
            <a:r>
              <a:rPr lang="hu-HU" dirty="0" err="1">
                <a:latin typeface="Arial"/>
                <a:cs typeface="Arial"/>
              </a:rPr>
              <a:t>or</a:t>
            </a:r>
            <a:r>
              <a:rPr lang="hu-HU" dirty="0">
                <a:latin typeface="Arial"/>
                <a:cs typeface="Arial"/>
              </a:rPr>
              <a:t> </a:t>
            </a:r>
            <a:r>
              <a:rPr lang="hu-HU" i="1" dirty="0" err="1">
                <a:latin typeface="Arial"/>
                <a:cs typeface="Arial"/>
              </a:rPr>
              <a:t>accepting</a:t>
            </a:r>
            <a:r>
              <a:rPr lang="hu-HU" i="1" dirty="0">
                <a:latin typeface="Arial"/>
                <a:cs typeface="Arial"/>
              </a:rPr>
              <a:t> </a:t>
            </a:r>
            <a:r>
              <a:rPr lang="hu-HU" i="1" dirty="0" err="1">
                <a:latin typeface="Arial"/>
                <a:cs typeface="Arial"/>
              </a:rPr>
              <a:t>states</a:t>
            </a:r>
            <a:r>
              <a:rPr lang="hu-HU" dirty="0">
                <a:latin typeface="Arial"/>
                <a:cs typeface="Arial"/>
              </a:rPr>
              <a:t> is a </a:t>
            </a:r>
            <a:r>
              <a:rPr lang="hu-HU" dirty="0" err="1">
                <a:latin typeface="Arial"/>
                <a:cs typeface="Arial"/>
              </a:rPr>
              <a:t>subspace</a:t>
            </a:r>
            <a:r>
              <a:rPr lang="hu-HU" dirty="0">
                <a:latin typeface="Arial"/>
                <a:cs typeface="Arial"/>
              </a:rPr>
              <a:t> of </a:t>
            </a:r>
            <a:r>
              <a:rPr lang="hu-HU" dirty="0" err="1">
                <a:latin typeface="Arial"/>
                <a:cs typeface="Arial"/>
              </a:rPr>
              <a:t>the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Hilbert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space</a:t>
            </a:r>
            <a:r>
              <a:rPr lang="hu-HU" dirty="0">
                <a:latin typeface="Arial"/>
                <a:cs typeface="Arial"/>
              </a:rPr>
              <a:t> 𝑄.</a:t>
            </a:r>
          </a:p>
          <a:p>
            <a:pPr>
              <a:buFont typeface="Arial"/>
              <a:buChar char="•"/>
            </a:pPr>
            <a:r>
              <a:rPr lang="hu-HU" dirty="0">
                <a:latin typeface="Arial"/>
                <a:cs typeface="Arial"/>
              </a:rPr>
              <a:t>The </a:t>
            </a:r>
            <a:r>
              <a:rPr lang="hu-HU" dirty="0" err="1">
                <a:latin typeface="Arial"/>
                <a:cs typeface="Arial"/>
              </a:rPr>
              <a:t>above</a:t>
            </a:r>
            <a:r>
              <a:rPr lang="hu-HU" dirty="0">
                <a:latin typeface="Arial"/>
                <a:cs typeface="Arial"/>
              </a:rPr>
              <a:t> is </a:t>
            </a:r>
            <a:r>
              <a:rPr lang="hu-HU" dirty="0" err="1">
                <a:latin typeface="Arial"/>
                <a:cs typeface="Arial"/>
              </a:rPr>
              <a:t>merely</a:t>
            </a:r>
            <a:r>
              <a:rPr lang="hu-HU" dirty="0">
                <a:latin typeface="Arial"/>
                <a:cs typeface="Arial"/>
              </a:rPr>
              <a:t> a </a:t>
            </a:r>
            <a:r>
              <a:rPr lang="hu-HU" dirty="0" err="1">
                <a:latin typeface="Arial"/>
                <a:cs typeface="Arial"/>
              </a:rPr>
              <a:t>sketch</a:t>
            </a:r>
            <a:r>
              <a:rPr lang="hu-HU" dirty="0">
                <a:latin typeface="Arial"/>
                <a:cs typeface="Arial"/>
              </a:rPr>
              <a:t> of a </a:t>
            </a:r>
            <a:r>
              <a:rPr lang="hu-HU" dirty="0" err="1">
                <a:latin typeface="Arial"/>
                <a:cs typeface="Arial"/>
              </a:rPr>
              <a:t>quantum</a:t>
            </a:r>
            <a:r>
              <a:rPr lang="hu-HU" dirty="0">
                <a:latin typeface="Arial"/>
                <a:cs typeface="Arial"/>
              </a:rPr>
              <a:t> Turing </a:t>
            </a:r>
            <a:r>
              <a:rPr lang="hu-HU" dirty="0" err="1">
                <a:latin typeface="Arial"/>
                <a:cs typeface="Arial"/>
              </a:rPr>
              <a:t>machine</a:t>
            </a:r>
            <a:r>
              <a:rPr lang="hu-HU" dirty="0">
                <a:latin typeface="Arial"/>
                <a:cs typeface="Arial"/>
              </a:rPr>
              <a:t>, </a:t>
            </a:r>
            <a:r>
              <a:rPr lang="hu-HU" dirty="0" err="1">
                <a:latin typeface="Arial"/>
                <a:cs typeface="Arial"/>
              </a:rPr>
              <a:t>rather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than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its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formal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definition</a:t>
            </a:r>
            <a:r>
              <a:rPr lang="hu-HU" dirty="0">
                <a:latin typeface="Arial"/>
                <a:cs typeface="Arial"/>
              </a:rPr>
              <a:t>, </a:t>
            </a:r>
            <a:r>
              <a:rPr lang="hu-HU" dirty="0" err="1">
                <a:latin typeface="Arial"/>
                <a:cs typeface="Arial"/>
              </a:rPr>
              <a:t>as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it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leaves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vague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several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important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details</a:t>
            </a:r>
            <a:r>
              <a:rPr lang="hu-HU" dirty="0">
                <a:latin typeface="Arial"/>
                <a:cs typeface="Arial"/>
              </a:rPr>
              <a:t>: </a:t>
            </a:r>
            <a:r>
              <a:rPr lang="hu-HU" dirty="0" err="1">
                <a:latin typeface="Arial"/>
                <a:cs typeface="Arial"/>
              </a:rPr>
              <a:t>for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example</a:t>
            </a:r>
            <a:r>
              <a:rPr lang="hu-HU" dirty="0">
                <a:latin typeface="Arial"/>
                <a:cs typeface="Arial"/>
              </a:rPr>
              <a:t>, </a:t>
            </a:r>
            <a:r>
              <a:rPr lang="hu-HU" dirty="0" err="1">
                <a:latin typeface="Arial"/>
                <a:cs typeface="Arial"/>
              </a:rPr>
              <a:t>how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often</a:t>
            </a:r>
            <a:r>
              <a:rPr lang="hu-HU" dirty="0">
                <a:latin typeface="Arial"/>
                <a:cs typeface="Arial"/>
              </a:rPr>
              <a:t> a </a:t>
            </a:r>
            <a:r>
              <a:rPr lang="hu-HU" dirty="0" err="1">
                <a:latin typeface="Arial"/>
                <a:cs typeface="Arial"/>
                <a:hlinkClick r:id="rId25"/>
              </a:rPr>
              <a:t>measurement</a:t>
            </a:r>
            <a:r>
              <a:rPr lang="hu-HU" dirty="0">
                <a:latin typeface="Arial"/>
                <a:cs typeface="Arial"/>
              </a:rPr>
              <a:t> is </a:t>
            </a:r>
            <a:r>
              <a:rPr lang="hu-HU" dirty="0" err="1">
                <a:latin typeface="Arial"/>
                <a:cs typeface="Arial"/>
              </a:rPr>
              <a:t>performed</a:t>
            </a:r>
            <a:r>
              <a:rPr lang="hu-HU" dirty="0">
                <a:latin typeface="Arial"/>
                <a:cs typeface="Arial"/>
              </a:rPr>
              <a:t>; </a:t>
            </a:r>
            <a:r>
              <a:rPr lang="hu-HU" dirty="0" err="1">
                <a:latin typeface="Arial"/>
                <a:cs typeface="Arial"/>
              </a:rPr>
              <a:t>see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for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example</a:t>
            </a:r>
            <a:r>
              <a:rPr lang="hu-HU" dirty="0">
                <a:latin typeface="Arial"/>
                <a:cs typeface="Arial"/>
              </a:rPr>
              <a:t>, </a:t>
            </a:r>
            <a:r>
              <a:rPr lang="hu-HU" dirty="0" err="1">
                <a:latin typeface="Arial"/>
                <a:cs typeface="Arial"/>
              </a:rPr>
              <a:t>the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difference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between</a:t>
            </a:r>
            <a:r>
              <a:rPr lang="hu-HU" dirty="0">
                <a:latin typeface="Arial"/>
                <a:cs typeface="Arial"/>
              </a:rPr>
              <a:t> a </a:t>
            </a:r>
            <a:r>
              <a:rPr lang="hu-HU" dirty="0" err="1">
                <a:latin typeface="Arial"/>
                <a:cs typeface="Arial"/>
              </a:rPr>
              <a:t>measure-once</a:t>
            </a:r>
            <a:r>
              <a:rPr lang="hu-HU" dirty="0">
                <a:latin typeface="Arial"/>
                <a:cs typeface="Arial"/>
              </a:rPr>
              <a:t> and a </a:t>
            </a:r>
            <a:r>
              <a:rPr lang="hu-HU" dirty="0" err="1">
                <a:latin typeface="Arial"/>
                <a:cs typeface="Arial"/>
              </a:rPr>
              <a:t>measure-many</a:t>
            </a:r>
            <a:r>
              <a:rPr lang="hu-HU" dirty="0">
                <a:latin typeface="Arial"/>
                <a:cs typeface="Arial"/>
              </a:rPr>
              <a:t> QFA. </a:t>
            </a:r>
            <a:r>
              <a:rPr lang="hu-HU" dirty="0" err="1">
                <a:latin typeface="Arial"/>
                <a:cs typeface="Arial"/>
              </a:rPr>
              <a:t>This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question</a:t>
            </a:r>
            <a:r>
              <a:rPr lang="hu-HU" dirty="0">
                <a:latin typeface="Arial"/>
                <a:cs typeface="Arial"/>
              </a:rPr>
              <a:t> of </a:t>
            </a:r>
            <a:r>
              <a:rPr lang="hu-HU" dirty="0" err="1">
                <a:latin typeface="Arial"/>
                <a:cs typeface="Arial"/>
              </a:rPr>
              <a:t>measurement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affects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the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way</a:t>
            </a:r>
            <a:r>
              <a:rPr lang="hu-HU" dirty="0">
                <a:latin typeface="Arial"/>
                <a:cs typeface="Arial"/>
              </a:rPr>
              <a:t> in </a:t>
            </a:r>
            <a:r>
              <a:rPr lang="hu-HU" dirty="0" err="1">
                <a:latin typeface="Arial"/>
                <a:cs typeface="Arial"/>
              </a:rPr>
              <a:t>which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writes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to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the</a:t>
            </a:r>
            <a:r>
              <a:rPr lang="hu-HU" dirty="0">
                <a:latin typeface="Arial"/>
                <a:cs typeface="Arial"/>
              </a:rPr>
              <a:t> output </a:t>
            </a:r>
            <a:r>
              <a:rPr lang="hu-HU" dirty="0" err="1">
                <a:latin typeface="Arial"/>
                <a:cs typeface="Arial"/>
              </a:rPr>
              <a:t>tape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are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defined</a:t>
            </a:r>
            <a:r>
              <a:rPr lang="hu-HU" dirty="0">
                <a:latin typeface="Arial"/>
                <a:cs typeface="Arial"/>
              </a:rPr>
              <a:t>.</a:t>
            </a:r>
          </a:p>
          <a:p>
            <a:pPr>
              <a:buFont typeface="Arial"/>
              <a:buChar char="•"/>
            </a:pPr>
            <a:r>
              <a:rPr lang="hu-HU" dirty="0" err="1">
                <a:latin typeface="Arial"/>
                <a:cs typeface="Arial"/>
              </a:rPr>
              <a:t>Cirac</a:t>
            </a:r>
            <a:r>
              <a:rPr lang="hu-HU" dirty="0">
                <a:latin typeface="Arial"/>
                <a:cs typeface="Arial"/>
              </a:rPr>
              <a:t>, J. I., &amp; </a:t>
            </a:r>
            <a:r>
              <a:rPr lang="hu-HU" dirty="0" err="1">
                <a:latin typeface="Arial"/>
                <a:cs typeface="Arial"/>
              </a:rPr>
              <a:t>Zoller</a:t>
            </a:r>
            <a:r>
              <a:rPr lang="hu-HU" dirty="0">
                <a:latin typeface="Arial"/>
                <a:cs typeface="Arial"/>
              </a:rPr>
              <a:t>, P. (2000). A </a:t>
            </a:r>
            <a:r>
              <a:rPr lang="hu-HU" dirty="0" err="1">
                <a:latin typeface="Arial"/>
                <a:cs typeface="Arial"/>
              </a:rPr>
              <a:t>scalable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quantum</a:t>
            </a:r>
            <a:r>
              <a:rPr lang="hu-HU" dirty="0">
                <a:latin typeface="Arial"/>
                <a:cs typeface="Arial"/>
              </a:rPr>
              <a:t> computer </a:t>
            </a:r>
            <a:r>
              <a:rPr lang="hu-HU" dirty="0" err="1">
                <a:latin typeface="Arial"/>
                <a:cs typeface="Arial"/>
              </a:rPr>
              <a:t>with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ions</a:t>
            </a:r>
            <a:r>
              <a:rPr lang="hu-HU" dirty="0">
                <a:latin typeface="Arial"/>
                <a:cs typeface="Arial"/>
              </a:rPr>
              <a:t> in an </a:t>
            </a:r>
            <a:r>
              <a:rPr lang="hu-HU" dirty="0" err="1">
                <a:latin typeface="Arial"/>
                <a:cs typeface="Arial"/>
              </a:rPr>
              <a:t>array</a:t>
            </a:r>
            <a:r>
              <a:rPr lang="hu-HU" dirty="0">
                <a:latin typeface="Arial"/>
                <a:cs typeface="Arial"/>
              </a:rPr>
              <a:t> of </a:t>
            </a:r>
            <a:r>
              <a:rPr lang="hu-HU" dirty="0" err="1">
                <a:latin typeface="Arial"/>
                <a:cs typeface="Arial"/>
              </a:rPr>
              <a:t>microtraps</a:t>
            </a:r>
            <a:r>
              <a:rPr lang="hu-HU" dirty="0">
                <a:latin typeface="Arial"/>
                <a:cs typeface="Arial"/>
              </a:rPr>
              <a:t>. </a:t>
            </a:r>
            <a:r>
              <a:rPr lang="hu-HU" dirty="0" err="1">
                <a:latin typeface="Arial"/>
                <a:cs typeface="Arial"/>
              </a:rPr>
              <a:t>Nature</a:t>
            </a:r>
            <a:r>
              <a:rPr lang="hu-HU" dirty="0">
                <a:latin typeface="Arial"/>
                <a:cs typeface="Arial"/>
              </a:rPr>
              <a:t>, 404(6778), 579–581.</a:t>
            </a:r>
          </a:p>
          <a:p>
            <a:pPr>
              <a:buFont typeface="Arial"/>
              <a:buChar char="•"/>
            </a:pPr>
            <a:r>
              <a:rPr lang="hu-HU" dirty="0"/>
              <a:t>Johnson, M. W., Amin, M. H. S., </a:t>
            </a:r>
            <a:r>
              <a:rPr lang="hu-HU" dirty="0" err="1"/>
              <a:t>Gildert</a:t>
            </a:r>
            <a:r>
              <a:rPr lang="hu-HU" dirty="0"/>
              <a:t>, S., Lanting, T., </a:t>
            </a:r>
            <a:r>
              <a:rPr lang="hu-HU" dirty="0" err="1"/>
              <a:t>Hamze</a:t>
            </a:r>
            <a:r>
              <a:rPr lang="hu-HU" dirty="0"/>
              <a:t>, F., </a:t>
            </a:r>
            <a:r>
              <a:rPr lang="hu-HU" dirty="0" err="1"/>
              <a:t>Dickson</a:t>
            </a:r>
            <a:r>
              <a:rPr lang="hu-HU" dirty="0"/>
              <a:t>, N., … &amp; </a:t>
            </a:r>
            <a:r>
              <a:rPr lang="hu-HU" dirty="0" err="1"/>
              <a:t>Berkley</a:t>
            </a:r>
            <a:r>
              <a:rPr lang="hu-HU" dirty="0"/>
              <a:t>, A. J. (2011). Quantum </a:t>
            </a:r>
            <a:r>
              <a:rPr lang="hu-HU" dirty="0" err="1"/>
              <a:t>annealing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manufactured</a:t>
            </a:r>
            <a:r>
              <a:rPr lang="hu-HU" dirty="0"/>
              <a:t> spins. </a:t>
            </a:r>
            <a:r>
              <a:rPr lang="hu-HU" dirty="0" err="1"/>
              <a:t>Nature</a:t>
            </a:r>
            <a:r>
              <a:rPr lang="hu-HU" dirty="0"/>
              <a:t>, 473(7346), 194–198.</a:t>
            </a:r>
          </a:p>
          <a:p>
            <a:pPr>
              <a:buFont typeface="Arial"/>
              <a:buChar char="•"/>
            </a:pPr>
            <a:r>
              <a:rPr lang="hu-HU" dirty="0" err="1">
                <a:latin typeface="Arial"/>
                <a:cs typeface="Arial"/>
              </a:rPr>
              <a:t>Arute</a:t>
            </a:r>
            <a:r>
              <a:rPr lang="hu-HU" dirty="0">
                <a:latin typeface="Arial"/>
                <a:cs typeface="Arial"/>
              </a:rPr>
              <a:t>, F., </a:t>
            </a:r>
            <a:r>
              <a:rPr lang="hu-HU" dirty="0" err="1">
                <a:latin typeface="Arial"/>
                <a:cs typeface="Arial"/>
              </a:rPr>
              <a:t>Arya</a:t>
            </a:r>
            <a:r>
              <a:rPr lang="hu-HU" dirty="0">
                <a:latin typeface="Arial"/>
                <a:cs typeface="Arial"/>
              </a:rPr>
              <a:t>, K., </a:t>
            </a:r>
            <a:r>
              <a:rPr lang="hu-HU" dirty="0" err="1">
                <a:latin typeface="Arial"/>
                <a:cs typeface="Arial"/>
              </a:rPr>
              <a:t>Babbush</a:t>
            </a:r>
            <a:r>
              <a:rPr lang="hu-HU" dirty="0">
                <a:latin typeface="Arial"/>
                <a:cs typeface="Arial"/>
              </a:rPr>
              <a:t>, R., Bacon, D., Bardin, J. C., </a:t>
            </a:r>
            <a:r>
              <a:rPr lang="hu-HU" dirty="0" err="1">
                <a:latin typeface="Arial"/>
                <a:cs typeface="Arial"/>
              </a:rPr>
              <a:t>Barends</a:t>
            </a:r>
            <a:r>
              <a:rPr lang="hu-HU" dirty="0">
                <a:latin typeface="Arial"/>
                <a:cs typeface="Arial"/>
              </a:rPr>
              <a:t>, R., … &amp; </a:t>
            </a:r>
            <a:r>
              <a:rPr lang="hu-HU" dirty="0" err="1">
                <a:latin typeface="Arial"/>
                <a:cs typeface="Arial"/>
              </a:rPr>
              <a:t>Castelnovo</a:t>
            </a:r>
            <a:r>
              <a:rPr lang="hu-HU" dirty="0">
                <a:latin typeface="Arial"/>
                <a:cs typeface="Arial"/>
              </a:rPr>
              <a:t>, M. (2019). Quantum </a:t>
            </a:r>
            <a:r>
              <a:rPr lang="hu-HU" dirty="0" err="1">
                <a:latin typeface="Arial"/>
                <a:cs typeface="Arial"/>
              </a:rPr>
              <a:t>supremacy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using</a:t>
            </a:r>
            <a:r>
              <a:rPr lang="hu-HU" dirty="0">
                <a:latin typeface="Arial"/>
                <a:cs typeface="Arial"/>
              </a:rPr>
              <a:t> a </a:t>
            </a:r>
            <a:r>
              <a:rPr lang="hu-HU" dirty="0" err="1">
                <a:latin typeface="Arial"/>
                <a:cs typeface="Arial"/>
              </a:rPr>
              <a:t>programmable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superconducting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processor</a:t>
            </a:r>
            <a:r>
              <a:rPr lang="hu-HU" dirty="0">
                <a:latin typeface="Arial"/>
                <a:cs typeface="Arial"/>
              </a:rPr>
              <a:t>. </a:t>
            </a:r>
            <a:r>
              <a:rPr lang="hu-HU" dirty="0" err="1">
                <a:latin typeface="Arial"/>
                <a:cs typeface="Arial"/>
              </a:rPr>
              <a:t>Nature</a:t>
            </a:r>
            <a:r>
              <a:rPr lang="hu-HU" dirty="0">
                <a:latin typeface="Arial"/>
                <a:cs typeface="Arial"/>
              </a:rPr>
              <a:t>, 574(7779), 505–510.</a:t>
            </a:r>
          </a:p>
          <a:p>
            <a:pPr>
              <a:buFont typeface="Arial"/>
              <a:buChar char="•"/>
            </a:pPr>
            <a:r>
              <a:rPr lang="hu-HU" dirty="0">
                <a:latin typeface="Arial"/>
                <a:cs typeface="Arial"/>
              </a:rPr>
              <a:t>IBM Quantum. (2020). IBM Quantum </a:t>
            </a:r>
            <a:r>
              <a:rPr lang="hu-HU" dirty="0" err="1">
                <a:latin typeface="Arial"/>
                <a:cs typeface="Arial"/>
              </a:rPr>
              <a:t>Roadmap</a:t>
            </a:r>
            <a:r>
              <a:rPr lang="hu-HU" dirty="0">
                <a:latin typeface="Arial"/>
                <a:cs typeface="Arial"/>
              </a:rPr>
              <a:t>. </a:t>
            </a:r>
            <a:r>
              <a:rPr lang="hu-HU" dirty="0" err="1">
                <a:latin typeface="Arial"/>
                <a:cs typeface="Arial"/>
              </a:rPr>
              <a:t>Retrieved</a:t>
            </a:r>
            <a:r>
              <a:rPr lang="hu-HU" dirty="0">
                <a:latin typeface="Arial"/>
                <a:cs typeface="Arial"/>
              </a:rPr>
              <a:t> </a:t>
            </a:r>
            <a:r>
              <a:rPr lang="hu-HU" dirty="0" err="1">
                <a:latin typeface="Arial"/>
                <a:cs typeface="Arial"/>
              </a:rPr>
              <a:t>from</a:t>
            </a:r>
            <a:r>
              <a:rPr lang="hu-HU" dirty="0">
                <a:latin typeface="Arial"/>
                <a:cs typeface="Arial"/>
              </a:rPr>
              <a:t> </a:t>
            </a:r>
            <a:r>
              <a:rPr lang="hu-HU" u="sng" dirty="0">
                <a:latin typeface="Arial"/>
                <a:cs typeface="Arial"/>
                <a:hlinkClick r:id="rId26"/>
              </a:rPr>
              <a:t>https://www.ibm.com/quantum-computing/technology/roadmap/</a:t>
            </a:r>
            <a:endParaRPr lang="hu-HU" dirty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br>
              <a:rPr lang="en-US" dirty="0"/>
            </a:br>
            <a:endParaRPr lang="en-US" dirty="0"/>
          </a:p>
          <a:p>
            <a:pPr>
              <a:buFont typeface="Arial"/>
              <a:buChar char="•"/>
            </a:pPr>
            <a:endParaRPr lang="hu-HU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hu-HU" b="1" dirty="0">
              <a:cs typeface="Arial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33796" name="Élőfej helye 3">
            <a:extLst>
              <a:ext uri="{FF2B5EF4-FFF2-40B4-BE49-F238E27FC236}">
                <a16:creationId xmlns:a16="http://schemas.microsoft.com/office/drawing/2014/main" id="{37C9EEC3-0338-6BC8-0C4F-3EA11D37CF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33797" name="Dátum helye 4">
            <a:extLst>
              <a:ext uri="{FF2B5EF4-FFF2-40B4-BE49-F238E27FC236}">
                <a16:creationId xmlns:a16="http://schemas.microsoft.com/office/drawing/2014/main" id="{C0E6A214-687B-DC49-0582-FC16D9D608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33798" name="Élőláb helye 5">
            <a:extLst>
              <a:ext uri="{FF2B5EF4-FFF2-40B4-BE49-F238E27FC236}">
                <a16:creationId xmlns:a16="http://schemas.microsoft.com/office/drawing/2014/main" id="{BB272F46-5F49-8478-FE1B-01174970C2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33799" name="Dia számának helye 6">
            <a:extLst>
              <a:ext uri="{FF2B5EF4-FFF2-40B4-BE49-F238E27FC236}">
                <a16:creationId xmlns:a16="http://schemas.microsoft.com/office/drawing/2014/main" id="{CA66BA03-CD2F-64BF-B238-3C2CE75C9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A60BD9-435E-46D0-AB2D-E4F1DA82BEBE}" type="slidenum">
              <a:rPr lang="en-GB" altLang="hu-HU" smtClean="0"/>
              <a:pPr/>
              <a:t>53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936804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kép helye 1">
            <a:extLst>
              <a:ext uri="{FF2B5EF4-FFF2-40B4-BE49-F238E27FC236}">
                <a16:creationId xmlns:a16="http://schemas.microsoft.com/office/drawing/2014/main" id="{6A574623-1C17-9F94-4B92-D1165DCCA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Jegyzetek helye 2">
            <a:extLst>
              <a:ext uri="{FF2B5EF4-FFF2-40B4-BE49-F238E27FC236}">
                <a16:creationId xmlns:a16="http://schemas.microsoft.com/office/drawing/2014/main" id="{AD24B62A-7854-8301-078A-238D4C51C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u-HU" altLang="hu-HU" sz="1800">
                <a:latin typeface="Calibri"/>
                <a:ea typeface="Aptos" panose="020B0004020202020204" pitchFamily="34" charset="0"/>
                <a:cs typeface="Calibri"/>
              </a:rPr>
              <a:t> 060810E. Szabó László - A nyitott jövő problémája-</a:t>
            </a:r>
            <a:r>
              <a:rPr lang="hu-HU" altLang="hu-HU" sz="1800" err="1">
                <a:latin typeface="Calibri"/>
                <a:ea typeface="Aptos" panose="020B0004020202020204" pitchFamily="34" charset="0"/>
                <a:cs typeface="Calibri"/>
              </a:rPr>
              <a:t>Typotex</a:t>
            </a:r>
            <a:r>
              <a:rPr lang="hu-HU" altLang="hu-HU" sz="1800">
                <a:latin typeface="Calibri"/>
                <a:ea typeface="Aptos" panose="020B0004020202020204" pitchFamily="34" charset="0"/>
                <a:cs typeface="Calibri"/>
              </a:rPr>
              <a:t> kiadó (2012).pdf</a:t>
            </a:r>
          </a:p>
          <a:p>
            <a:r>
              <a:rPr lang="hu-HU">
                <a:latin typeface="Arial"/>
                <a:cs typeface="Arial"/>
                <a:hlinkClick r:id="rId3"/>
              </a:rPr>
              <a:t>240605-Einstein field equations - Wikipedia</a:t>
            </a:r>
            <a:endParaRPr lang="hu-HU">
              <a:cs typeface="Arial"/>
              <a:hlinkClick r:id="rId3"/>
            </a:endParaRPr>
          </a:p>
          <a:p>
            <a:pPr marL="285750" indent="-285750">
              <a:buFont typeface="Arial"/>
              <a:buChar char="•"/>
            </a:pPr>
            <a:r>
              <a:rPr lang="hu-HU" i="1">
                <a:latin typeface="Arial"/>
                <a:cs typeface="Arial"/>
                <a:hlinkClick r:id="rId4"/>
              </a:rPr>
              <a:t>Misner, Charles W.</a:t>
            </a:r>
            <a:r>
              <a:rPr lang="hu-HU" i="1">
                <a:latin typeface="Arial"/>
                <a:cs typeface="Arial"/>
              </a:rPr>
              <a:t>; </a:t>
            </a:r>
            <a:r>
              <a:rPr lang="hu-HU" i="1">
                <a:latin typeface="Arial"/>
                <a:cs typeface="Arial"/>
                <a:hlinkClick r:id="rId5"/>
              </a:rPr>
              <a:t>Thorne, Kip S.</a:t>
            </a:r>
            <a:r>
              <a:rPr lang="hu-HU" i="1">
                <a:latin typeface="Arial"/>
                <a:cs typeface="Arial"/>
              </a:rPr>
              <a:t>; </a:t>
            </a:r>
            <a:r>
              <a:rPr lang="hu-HU" i="1">
                <a:latin typeface="Arial"/>
                <a:cs typeface="Arial"/>
                <a:hlinkClick r:id="rId6"/>
              </a:rPr>
              <a:t>Wheeler, John Archibald</a:t>
            </a:r>
            <a:r>
              <a:rPr lang="hu-HU" i="1">
                <a:latin typeface="Arial"/>
                <a:cs typeface="Arial"/>
              </a:rPr>
              <a:t> (1973). </a:t>
            </a:r>
            <a:r>
              <a:rPr lang="hu-HU" i="1">
                <a:latin typeface="Arial"/>
                <a:cs typeface="Arial"/>
                <a:hlinkClick r:id="rId7"/>
              </a:rPr>
              <a:t>Gravitation</a:t>
            </a:r>
            <a:r>
              <a:rPr lang="hu-HU" i="1">
                <a:latin typeface="Arial"/>
                <a:cs typeface="Arial"/>
              </a:rPr>
              <a:t>. San Francisco: </a:t>
            </a:r>
            <a:r>
              <a:rPr lang="hu-HU" i="1">
                <a:latin typeface="Arial"/>
                <a:cs typeface="Arial"/>
                <a:hlinkClick r:id="rId8"/>
              </a:rPr>
              <a:t>W. H. Freeman</a:t>
            </a:r>
            <a:r>
              <a:rPr lang="hu-HU" i="1">
                <a:latin typeface="Arial"/>
                <a:cs typeface="Arial"/>
              </a:rPr>
              <a:t>. </a:t>
            </a:r>
            <a:r>
              <a:rPr lang="hu-HU" i="1">
                <a:latin typeface="Arial"/>
                <a:cs typeface="Arial"/>
                <a:hlinkClick r:id="rId9"/>
              </a:rPr>
              <a:t>ISBN</a:t>
            </a:r>
            <a:r>
              <a:rPr lang="hu-HU" i="1">
                <a:latin typeface="Arial"/>
                <a:cs typeface="Arial"/>
              </a:rPr>
              <a:t> </a:t>
            </a:r>
            <a:r>
              <a:rPr lang="hu-HU" i="1">
                <a:latin typeface="Arial"/>
                <a:cs typeface="Arial"/>
                <a:hlinkClick r:id="rId10"/>
              </a:rPr>
              <a:t>978-0-7167-0344-0</a:t>
            </a:r>
            <a:r>
              <a:rPr lang="hu-HU" i="1">
                <a:latin typeface="Arial"/>
                <a:cs typeface="Arial"/>
              </a:rPr>
              <a:t>.</a:t>
            </a:r>
            <a:endParaRPr lang="hu-HU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hu-HU" i="1">
                <a:latin typeface="Arial"/>
                <a:cs typeface="Arial"/>
                <a:hlinkClick r:id="rId11"/>
              </a:rPr>
              <a:t>Weinberg, Steven</a:t>
            </a:r>
            <a:r>
              <a:rPr lang="hu-HU" i="1">
                <a:latin typeface="Arial"/>
                <a:cs typeface="Arial"/>
              </a:rPr>
              <a:t> (1972). </a:t>
            </a:r>
            <a:r>
              <a:rPr lang="hu-HU" i="1">
                <a:latin typeface="Arial"/>
                <a:cs typeface="Arial"/>
                <a:hlinkClick r:id="rId12"/>
              </a:rPr>
              <a:t>Gravitation and Cosmology</a:t>
            </a:r>
            <a:r>
              <a:rPr lang="hu-HU" i="1">
                <a:latin typeface="Arial"/>
                <a:cs typeface="Arial"/>
              </a:rPr>
              <a:t>. John </a:t>
            </a:r>
            <a:r>
              <a:rPr lang="hu-HU" i="1" err="1">
                <a:latin typeface="Arial"/>
                <a:cs typeface="Arial"/>
              </a:rPr>
              <a:t>Wiley</a:t>
            </a:r>
            <a:r>
              <a:rPr lang="hu-HU" i="1">
                <a:latin typeface="Arial"/>
                <a:cs typeface="Arial"/>
              </a:rPr>
              <a:t> &amp; </a:t>
            </a:r>
            <a:r>
              <a:rPr lang="hu-HU" i="1" err="1">
                <a:latin typeface="Arial"/>
                <a:cs typeface="Arial"/>
              </a:rPr>
              <a:t>Sons</a:t>
            </a:r>
            <a:r>
              <a:rPr lang="hu-HU" i="1">
                <a:latin typeface="Arial"/>
                <a:cs typeface="Arial"/>
              </a:rPr>
              <a:t>. </a:t>
            </a:r>
            <a:r>
              <a:rPr lang="hu-HU" i="1">
                <a:latin typeface="Arial"/>
                <a:cs typeface="Arial"/>
                <a:hlinkClick r:id="rId9"/>
              </a:rPr>
              <a:t>ISBN</a:t>
            </a:r>
            <a:r>
              <a:rPr lang="hu-HU" i="1">
                <a:latin typeface="Arial"/>
                <a:cs typeface="Arial"/>
              </a:rPr>
              <a:t> </a:t>
            </a:r>
            <a:r>
              <a:rPr lang="hu-HU" i="1">
                <a:latin typeface="Arial"/>
                <a:cs typeface="Arial"/>
                <a:hlinkClick r:id="rId13"/>
              </a:rPr>
              <a:t>0-471-92567-5</a:t>
            </a:r>
            <a:r>
              <a:rPr lang="hu-HU" i="1">
                <a:latin typeface="Arial"/>
                <a:cs typeface="Arial"/>
              </a:rPr>
              <a:t>.</a:t>
            </a:r>
            <a:endParaRPr lang="hu-HU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hu-HU" i="1">
                <a:latin typeface="Arial"/>
                <a:cs typeface="Arial"/>
                <a:hlinkClick r:id="rId14"/>
              </a:rPr>
              <a:t>Peacock, John A.</a:t>
            </a:r>
            <a:r>
              <a:rPr lang="hu-HU" i="1">
                <a:latin typeface="Arial"/>
                <a:cs typeface="Arial"/>
              </a:rPr>
              <a:t> (1999). </a:t>
            </a:r>
            <a:r>
              <a:rPr lang="hu-HU" i="1">
                <a:latin typeface="Arial"/>
                <a:cs typeface="Arial"/>
                <a:hlinkClick r:id="rId15"/>
              </a:rPr>
              <a:t>Cosmological Physics</a:t>
            </a:r>
            <a:r>
              <a:rPr lang="hu-HU" i="1">
                <a:latin typeface="Arial"/>
                <a:cs typeface="Arial"/>
              </a:rPr>
              <a:t>. Cambridge University Press. </a:t>
            </a:r>
            <a:r>
              <a:rPr lang="hu-HU" i="1">
                <a:latin typeface="Arial"/>
                <a:cs typeface="Arial"/>
                <a:hlinkClick r:id="rId9"/>
              </a:rPr>
              <a:t>ISBN</a:t>
            </a:r>
            <a:r>
              <a:rPr lang="hu-HU" i="1">
                <a:latin typeface="Arial"/>
                <a:cs typeface="Arial"/>
              </a:rPr>
              <a:t> </a:t>
            </a:r>
            <a:r>
              <a:rPr lang="hu-HU" i="1">
                <a:latin typeface="Arial"/>
                <a:cs typeface="Arial"/>
                <a:hlinkClick r:id="rId16"/>
              </a:rPr>
              <a:t>978-0521410724</a:t>
            </a:r>
            <a:r>
              <a:rPr lang="hu-HU" i="1">
                <a:latin typeface="Arial"/>
                <a:cs typeface="Arial"/>
              </a:rPr>
              <a:t>.</a:t>
            </a:r>
            <a:endParaRPr lang="hu-HU">
              <a:latin typeface="Arial"/>
              <a:cs typeface="Arial"/>
            </a:endParaRPr>
          </a:p>
          <a:p>
            <a:r>
              <a:rPr lang="hu-HU">
                <a:latin typeface="Arial"/>
                <a:cs typeface="Arial"/>
              </a:rPr>
              <a:t>E</a:t>
            </a:r>
          </a:p>
          <a:p>
            <a:endParaRPr lang="hu-HU" altLang="hu-HU">
              <a:cs typeface="Arial" panose="020B0604020202020204" pitchFamily="34" charset="0"/>
            </a:endParaRPr>
          </a:p>
        </p:txBody>
      </p:sp>
      <p:sp>
        <p:nvSpPr>
          <p:cNvPr id="11268" name="Élőfej helye 3">
            <a:extLst>
              <a:ext uri="{FF2B5EF4-FFF2-40B4-BE49-F238E27FC236}">
                <a16:creationId xmlns:a16="http://schemas.microsoft.com/office/drawing/2014/main" id="{B73FB98A-6741-2AEE-96E8-1A0FB3B9F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11269" name="Dátum helye 4">
            <a:extLst>
              <a:ext uri="{FF2B5EF4-FFF2-40B4-BE49-F238E27FC236}">
                <a16:creationId xmlns:a16="http://schemas.microsoft.com/office/drawing/2014/main" id="{DDEBB545-2CC3-DD8C-9800-CA8C3A1F4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11270" name="Élőláb helye 5">
            <a:extLst>
              <a:ext uri="{FF2B5EF4-FFF2-40B4-BE49-F238E27FC236}">
                <a16:creationId xmlns:a16="http://schemas.microsoft.com/office/drawing/2014/main" id="{F472C7E2-C6C5-B99C-3E83-9D554E4FAC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11271" name="Dia számának helye 6">
            <a:extLst>
              <a:ext uri="{FF2B5EF4-FFF2-40B4-BE49-F238E27FC236}">
                <a16:creationId xmlns:a16="http://schemas.microsoft.com/office/drawing/2014/main" id="{BF0769B5-2E35-33A0-A5DE-BC7D09ECA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882FE3-F02F-46CA-B4C9-BB0D2CCA4F23}" type="slidenum">
              <a:rPr lang="en-GB" altLang="hu-HU" smtClean="0"/>
              <a:pPr/>
              <a:t>6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179425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kép helye 1">
            <a:extLst>
              <a:ext uri="{FF2B5EF4-FFF2-40B4-BE49-F238E27FC236}">
                <a16:creationId xmlns:a16="http://schemas.microsoft.com/office/drawing/2014/main" id="{6A574623-1C17-9F94-4B92-D1165DCCA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Jegyzetek helye 2">
            <a:extLst>
              <a:ext uri="{FF2B5EF4-FFF2-40B4-BE49-F238E27FC236}">
                <a16:creationId xmlns:a16="http://schemas.microsoft.com/office/drawing/2014/main" id="{AD24B62A-7854-8301-078A-238D4C51C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u-HU" altLang="hu-HU" sz="180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endParaRPr lang="hu-HU" altLang="hu-HU"/>
          </a:p>
        </p:txBody>
      </p:sp>
      <p:sp>
        <p:nvSpPr>
          <p:cNvPr id="11268" name="Élőfej helye 3">
            <a:extLst>
              <a:ext uri="{FF2B5EF4-FFF2-40B4-BE49-F238E27FC236}">
                <a16:creationId xmlns:a16="http://schemas.microsoft.com/office/drawing/2014/main" id="{B73FB98A-6741-2AEE-96E8-1A0FB3B9F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11269" name="Dátum helye 4">
            <a:extLst>
              <a:ext uri="{FF2B5EF4-FFF2-40B4-BE49-F238E27FC236}">
                <a16:creationId xmlns:a16="http://schemas.microsoft.com/office/drawing/2014/main" id="{DDEBB545-2CC3-DD8C-9800-CA8C3A1F4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11270" name="Élőláb helye 5">
            <a:extLst>
              <a:ext uri="{FF2B5EF4-FFF2-40B4-BE49-F238E27FC236}">
                <a16:creationId xmlns:a16="http://schemas.microsoft.com/office/drawing/2014/main" id="{F472C7E2-C6C5-B99C-3E83-9D554E4FAC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11271" name="Dia számának helye 6">
            <a:extLst>
              <a:ext uri="{FF2B5EF4-FFF2-40B4-BE49-F238E27FC236}">
                <a16:creationId xmlns:a16="http://schemas.microsoft.com/office/drawing/2014/main" id="{BF0769B5-2E35-33A0-A5DE-BC7D09ECA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882FE3-F02F-46CA-B4C9-BB0D2CCA4F23}" type="slidenum">
              <a:rPr lang="en-GB" altLang="hu-HU" smtClean="0"/>
              <a:pPr/>
              <a:t>7</a:t>
            </a:fld>
            <a:endParaRPr lang="en-GB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kép helye 1">
            <a:extLst>
              <a:ext uri="{FF2B5EF4-FFF2-40B4-BE49-F238E27FC236}">
                <a16:creationId xmlns:a16="http://schemas.microsoft.com/office/drawing/2014/main" id="{6A574623-1C17-9F94-4B92-D1165DCCA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Jegyzetek helye 2">
            <a:extLst>
              <a:ext uri="{FF2B5EF4-FFF2-40B4-BE49-F238E27FC236}">
                <a16:creationId xmlns:a16="http://schemas.microsoft.com/office/drawing/2014/main" id="{AD24B62A-7854-8301-078A-238D4C51C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hu-HU" altLang="hu-HU" sz="1800" dirty="0">
                <a:latin typeface="Calibri"/>
                <a:ea typeface="Aptos" panose="020B0004020202020204" pitchFamily="34" charset="0"/>
                <a:cs typeface="Calibri"/>
              </a:rPr>
              <a:t> </a:t>
            </a:r>
            <a:r>
              <a:rPr lang="en-US" altLang="hu-HU" sz="1800" dirty="0">
                <a:latin typeface="Calibri"/>
                <a:ea typeface="Aptos" panose="020B0004020202020204" pitchFamily="34" charset="0"/>
                <a:cs typeface="Calibri"/>
              </a:rPr>
              <a:t>240402-A Brief History of Quantum Computing _ by QUANTUMPEDIA - The Quantum Encyclopedia _ Medium.htm</a:t>
            </a:r>
            <a:r>
              <a:rPr lang="hu-HU" altLang="hu-HU" sz="1800" dirty="0">
                <a:latin typeface="Calibri"/>
                <a:ea typeface="Aptos" panose="020B0004020202020204" pitchFamily="34" charset="0"/>
                <a:cs typeface="Calibri"/>
              </a:rPr>
              <a:t> (https://quantumpedia.uk/a-brief-history-of-quantum-computing-e0bbd05893d0)</a:t>
            </a:r>
            <a:endParaRPr lang="hu-HU" dirty="0">
              <a:latin typeface="Calibri"/>
              <a:cs typeface="Calibri"/>
            </a:endParaRPr>
          </a:p>
          <a:p>
            <a:r>
              <a:rPr lang="hu-HU" altLang="hu-HU" sz="1800" b="1" dirty="0" err="1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Qbit</a:t>
            </a:r>
            <a:r>
              <a:rPr lang="hu-HU" altLang="hu-HU" sz="1800" b="1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Tulajdonságok: állapotok 0 1 és ezek Szuperpozíciói: </a:t>
            </a:r>
          </a:p>
          <a:p>
            <a:r>
              <a:rPr lang="hu-HU" altLang="hu-HU" sz="1800" b="1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Szuperpozíció: </a:t>
            </a:r>
            <a:r>
              <a:rPr lang="hu-HU" altLang="hu-HU" sz="1800" b="0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kvantummechanikában a részecskék egyszerre több állapotban is létezhetnek. A kvantumszámítástechnikában ezt az elvet a </a:t>
            </a:r>
            <a:r>
              <a:rPr lang="hu-HU" altLang="hu-HU" sz="1800" b="0" dirty="0" err="1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qubitek</a:t>
            </a:r>
            <a:r>
              <a:rPr lang="hu-HU" altLang="hu-HU" sz="1800" b="0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(kvantumbitek) képviselik, amelyek egyszerre lehetnek 0 és 1 is, ellentétben a klasszikus bitekkel, amelyek vagy 0 vagy 1 állapotúak. Ez lehetővé teszi a kvantumszámítógépek számára, hogy hatalmas mennyiségű adatot dolgozzanak fel párhuzamosan, exponenciálisan növelve számítási teljesítményüket.</a:t>
            </a:r>
          </a:p>
          <a:p>
            <a:r>
              <a:rPr lang="hu-HU" altLang="hu-HU" sz="1800" b="1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Részecskék Kvantum Összefonódása (</a:t>
            </a:r>
            <a:r>
              <a:rPr lang="hu-HU" altLang="hu-HU" sz="1800" b="1" dirty="0" err="1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Entanglement</a:t>
            </a:r>
            <a:r>
              <a:rPr lang="hu-HU" altLang="hu-HU" sz="1800" b="1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): </a:t>
            </a:r>
            <a:r>
              <a:rPr lang="hu-HU" altLang="hu-HU" sz="1800" b="0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kvantum összefonódás olyan jelenség, amikor az egyik részecske állapota függ a másik részecske állapotától, még akkor is, ha nagy távolságok választják el egymástól. A kvantumszámítástechnikában az </a:t>
            </a:r>
            <a:r>
              <a:rPr lang="hu-HU" altLang="hu-HU" sz="1800" b="0" dirty="0" err="1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összefonódott</a:t>
            </a:r>
            <a:r>
              <a:rPr lang="hu-HU" altLang="hu-HU" sz="1800" b="0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hu-HU" altLang="hu-HU" sz="1800" b="0" dirty="0" err="1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qubiteket</a:t>
            </a:r>
            <a:r>
              <a:rPr lang="hu-HU" altLang="hu-HU" sz="1800" b="0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összehangolt műveletek elvégzésére lehet használni, ami hatékonyabb számítást és kommunikációt tesz lehetővé.</a:t>
            </a:r>
          </a:p>
          <a:p>
            <a:r>
              <a:rPr lang="hu-HU" altLang="hu-HU" sz="1800" b="1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Hullám – Részecske dualitás (</a:t>
            </a:r>
            <a:r>
              <a:rPr lang="hu-HU" sz="2800" b="1" dirty="0" err="1"/>
              <a:t>Wave-particle</a:t>
            </a:r>
            <a:r>
              <a:rPr lang="hu-HU" sz="2800" b="1" dirty="0"/>
              <a:t> </a:t>
            </a:r>
            <a:r>
              <a:rPr lang="hu-HU" sz="2800" b="1" dirty="0" err="1"/>
              <a:t>duality</a:t>
            </a:r>
            <a:r>
              <a:rPr lang="hu-HU" sz="1800" b="1" dirty="0">
                <a:latin typeface="Calibri" panose="020F0502020204030204" pitchFamily="34" charset="0"/>
              </a:rPr>
              <a:t>): </a:t>
            </a:r>
            <a:r>
              <a:rPr lang="hu-HU" sz="1800" b="0" dirty="0">
                <a:latin typeface="Calibri" panose="020F0502020204030204" pitchFamily="34" charset="0"/>
              </a:rPr>
              <a:t>A kvantummechanika szerint a részecskék hullám- és részecskejellegű tulajdonságokkal egyaránt rendelkeznek. Ez a koncepció döntő szerepet játszik a kvantumalgoritmusok fejlesztésében, amelyek a </a:t>
            </a:r>
            <a:r>
              <a:rPr lang="hu-HU" sz="1800" b="0" dirty="0" err="1">
                <a:latin typeface="Calibri" panose="020F0502020204030204" pitchFamily="34" charset="0"/>
              </a:rPr>
              <a:t>qubitek</a:t>
            </a:r>
            <a:r>
              <a:rPr lang="hu-HU" sz="1800" b="0" dirty="0">
                <a:latin typeface="Calibri" panose="020F0502020204030204" pitchFamily="34" charset="0"/>
              </a:rPr>
              <a:t> hullámszerűségét kihasználva bonyolult számításokat végeznek.</a:t>
            </a:r>
            <a:endParaRPr lang="hu-HU" altLang="hu-HU" sz="1800" b="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hu-HU" altLang="hu-HU" dirty="0"/>
          </a:p>
        </p:txBody>
      </p:sp>
      <p:sp>
        <p:nvSpPr>
          <p:cNvPr id="11268" name="Élőfej helye 3">
            <a:extLst>
              <a:ext uri="{FF2B5EF4-FFF2-40B4-BE49-F238E27FC236}">
                <a16:creationId xmlns:a16="http://schemas.microsoft.com/office/drawing/2014/main" id="{B73FB98A-6741-2AEE-96E8-1A0FB3B9F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11269" name="Dátum helye 4">
            <a:extLst>
              <a:ext uri="{FF2B5EF4-FFF2-40B4-BE49-F238E27FC236}">
                <a16:creationId xmlns:a16="http://schemas.microsoft.com/office/drawing/2014/main" id="{DDEBB545-2CC3-DD8C-9800-CA8C3A1F4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11270" name="Élőláb helye 5">
            <a:extLst>
              <a:ext uri="{FF2B5EF4-FFF2-40B4-BE49-F238E27FC236}">
                <a16:creationId xmlns:a16="http://schemas.microsoft.com/office/drawing/2014/main" id="{F472C7E2-C6C5-B99C-3E83-9D554E4FAC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11271" name="Dia számának helye 6">
            <a:extLst>
              <a:ext uri="{FF2B5EF4-FFF2-40B4-BE49-F238E27FC236}">
                <a16:creationId xmlns:a16="http://schemas.microsoft.com/office/drawing/2014/main" id="{BF0769B5-2E35-33A0-A5DE-BC7D09ECA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882FE3-F02F-46CA-B4C9-BB0D2CCA4F23}" type="slidenum">
              <a:rPr lang="en-GB" altLang="hu-HU" smtClean="0"/>
              <a:pPr/>
              <a:t>8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486431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kép helye 1">
            <a:extLst>
              <a:ext uri="{FF2B5EF4-FFF2-40B4-BE49-F238E27FC236}">
                <a16:creationId xmlns:a16="http://schemas.microsoft.com/office/drawing/2014/main" id="{6A574623-1C17-9F94-4B92-D1165DCCA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Jegyzetek helye 2">
            <a:extLst>
              <a:ext uri="{FF2B5EF4-FFF2-40B4-BE49-F238E27FC236}">
                <a16:creationId xmlns:a16="http://schemas.microsoft.com/office/drawing/2014/main" id="{AD24B62A-7854-8301-078A-238D4C51C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hu-HU" altLang="hu-HU" sz="1800" dirty="0">
                <a:latin typeface="Calibri"/>
                <a:ea typeface="Aptos" panose="020B0004020202020204" pitchFamily="34" charset="0"/>
                <a:cs typeface="Calibri"/>
              </a:rPr>
              <a:t> </a:t>
            </a:r>
            <a:r>
              <a:rPr lang="hu-HU" dirty="0" err="1">
                <a:latin typeface="Arial"/>
                <a:cs typeface="Arial"/>
                <a:hlinkClick r:id="rId3"/>
              </a:rPr>
              <a:t>Superconducting</a:t>
            </a:r>
            <a:r>
              <a:rPr lang="hu-HU" dirty="0">
                <a:latin typeface="Arial"/>
                <a:cs typeface="Arial"/>
                <a:hlinkClick r:id="rId3"/>
              </a:rPr>
              <a:t> </a:t>
            </a:r>
            <a:r>
              <a:rPr lang="hu-HU" dirty="0" err="1">
                <a:latin typeface="Arial"/>
                <a:cs typeface="Arial"/>
                <a:hlinkClick r:id="rId3"/>
              </a:rPr>
              <a:t>quantum</a:t>
            </a:r>
            <a:r>
              <a:rPr lang="hu-HU" dirty="0">
                <a:latin typeface="Arial"/>
                <a:cs typeface="Arial"/>
                <a:hlinkClick r:id="rId3"/>
              </a:rPr>
              <a:t> </a:t>
            </a:r>
            <a:r>
              <a:rPr lang="hu-HU" dirty="0" err="1">
                <a:latin typeface="Arial"/>
                <a:cs typeface="Arial"/>
                <a:hlinkClick r:id="rId3"/>
              </a:rPr>
              <a:t>computing</a:t>
            </a:r>
            <a:endParaRPr lang="en-US" altLang="hu-HU" sz="1800" dirty="0">
              <a:latin typeface="Calibri"/>
              <a:ea typeface="Aptos" panose="020B0004020202020204" pitchFamily="34" charset="0"/>
              <a:cs typeface="Calibri"/>
            </a:endParaRPr>
          </a:p>
          <a:p>
            <a:pPr>
              <a:defRPr/>
            </a:pPr>
            <a:endParaRPr lang="hu-HU" altLang="hu-HU" sz="1800" dirty="0">
              <a:latin typeface="Calibri"/>
              <a:cs typeface="Calibri"/>
            </a:endParaRPr>
          </a:p>
        </p:txBody>
      </p:sp>
      <p:sp>
        <p:nvSpPr>
          <p:cNvPr id="11268" name="Élőfej helye 3">
            <a:extLst>
              <a:ext uri="{FF2B5EF4-FFF2-40B4-BE49-F238E27FC236}">
                <a16:creationId xmlns:a16="http://schemas.microsoft.com/office/drawing/2014/main" id="{B73FB98A-6741-2AEE-96E8-1A0FB3B9F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COMEX-2012</a:t>
            </a:r>
          </a:p>
        </p:txBody>
      </p:sp>
      <p:sp>
        <p:nvSpPr>
          <p:cNvPr id="11269" name="Dátum helye 4">
            <a:extLst>
              <a:ext uri="{FF2B5EF4-FFF2-40B4-BE49-F238E27FC236}">
                <a16:creationId xmlns:a16="http://schemas.microsoft.com/office/drawing/2014/main" id="{DDEBB545-2CC3-DD8C-9800-CA8C3A1F4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2012.09.20</a:t>
            </a:r>
          </a:p>
        </p:txBody>
      </p:sp>
      <p:sp>
        <p:nvSpPr>
          <p:cNvPr id="11270" name="Élőláb helye 5">
            <a:extLst>
              <a:ext uri="{FF2B5EF4-FFF2-40B4-BE49-F238E27FC236}">
                <a16:creationId xmlns:a16="http://schemas.microsoft.com/office/drawing/2014/main" id="{F472C7E2-C6C5-B99C-3E83-9D554E4FAC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/>
              <a:t>SCENARIO</a:t>
            </a:r>
          </a:p>
        </p:txBody>
      </p:sp>
      <p:sp>
        <p:nvSpPr>
          <p:cNvPr id="11271" name="Dia számának helye 6">
            <a:extLst>
              <a:ext uri="{FF2B5EF4-FFF2-40B4-BE49-F238E27FC236}">
                <a16:creationId xmlns:a16="http://schemas.microsoft.com/office/drawing/2014/main" id="{BF0769B5-2E35-33A0-A5DE-BC7D09ECA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882FE3-F02F-46CA-B4C9-BB0D2CCA4F23}" type="slidenum">
              <a:rPr lang="en-GB" altLang="hu-HU" smtClean="0"/>
              <a:pPr/>
              <a:t>9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79997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altLang="hu-HU" noProof="0"/>
              <a:t>Mintacím szerkesztése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u-HU" altLang="hu-HU" noProof="0"/>
              <a:t>Alcím mintájának szerkesztése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6BCE19E-584B-DA56-8066-DF37A05F9C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03496-034A-45F2-AA75-60F8FC7F09F2}" type="datetime1">
              <a:rPr lang="hu-HU" altLang="hu-HU"/>
              <a:pPr>
                <a:defRPr/>
              </a:pPr>
              <a:t>2024. 07. 11.</a:t>
            </a:fld>
            <a:endParaRPr lang="en-GB" alt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33346A9-774C-3503-0C8D-BCB7DFD5D8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KIBER HADVISELÉS -- ÖTÖDIK HADERŐNEM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7DAB36-92A2-5059-B53E-06C2F7C684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EC856-F10F-453D-B3F4-E79E5ADD0280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5798517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15CD11-8CD3-15D8-696E-AE36AA2B74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79DE2-C455-4316-86CA-FBF7D117C515}" type="datetime1">
              <a:rPr lang="hu-HU" altLang="hu-HU"/>
              <a:pPr>
                <a:defRPr/>
              </a:pPr>
              <a:t>2024. 07. 11.</a:t>
            </a:fld>
            <a:endParaRPr lang="en-GB" alt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280960-D763-725A-11A8-8F3ABC25BC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KIBER HADVISELÉS -- ÖTÖDIK HADERŐNEM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D3B7D2-8425-4B13-ED10-5FFA526C7A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702DE-55D3-4A21-991F-EF85AC770DA1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62191493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DC86B1-B61C-B619-6D97-117BED3E6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65856-23A8-461E-9901-B713958BAE71}" type="datetime1">
              <a:rPr lang="hu-HU" altLang="hu-HU"/>
              <a:pPr>
                <a:defRPr/>
              </a:pPr>
              <a:t>2024. 07. 11.</a:t>
            </a:fld>
            <a:endParaRPr lang="en-GB" alt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C13FC4-6FB5-314C-2743-380375C081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KIBER HADVISELÉS -- ÖTÖDIK HADERŐNEM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1884D0-1785-D251-5261-2487AD96E7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56423-ACD2-4E96-89CE-2EFE642E516E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4152094142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180CCB-F1EC-541F-F7B1-C17B12911D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9B0B7-2893-4723-B2CA-9DD8CAB5955F}" type="datetime1">
              <a:rPr lang="hu-HU" altLang="hu-HU"/>
              <a:pPr>
                <a:defRPr/>
              </a:pPr>
              <a:t>2024. 07. 11.</a:t>
            </a:fld>
            <a:endParaRPr lang="en-GB" alt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2AA284-1F05-0081-47B5-AD25E7280E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KIBER HADVISELÉS -- ÖTÖDIK HADERŐNEM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AF763D-1B86-A6EC-CCE9-1EE8105F81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41144497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763BB6-6358-6919-74AA-B29220ACBD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4B8D-A33E-4BE0-BAC6-8DA0359EF099}" type="datetime1">
              <a:rPr lang="hu-HU" altLang="hu-HU"/>
              <a:pPr>
                <a:defRPr/>
              </a:pPr>
              <a:t>2024. 07. 11.</a:t>
            </a:fld>
            <a:endParaRPr lang="en-GB" alt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5A346D-65B7-A2F7-2E82-338B1FB63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KIBER HADVISELÉS -- ÖTÖDIK HADERŐNEM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6A01AC-BCBD-FE83-F1F6-20F8DD13F5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D1179-D8EF-4CCD-B0DC-C0FD7CC6F7BB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821462592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C9E921-59D5-07B0-D20A-C4FD9A9E71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B6E79-652D-45E7-A4FA-3BB3F4BDA370}" type="datetime1">
              <a:rPr lang="hu-HU" altLang="hu-HU"/>
              <a:pPr>
                <a:defRPr/>
              </a:pPr>
              <a:t>2024. 07. 11.</a:t>
            </a:fld>
            <a:endParaRPr lang="en-GB" alt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C8A4E-D983-7DA7-C678-0ED3E10084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KIBER HADVISELÉS -- ÖTÖDIK HADERŐNEM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AA699F-DFDD-81F6-2F75-8F93A96EB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62707-46D6-4AD2-A46D-2647043312F9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835569748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401C22F-AD39-CB63-EA26-A148092DE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BB8D7-241D-4DB2-9289-C02A862EA453}" type="datetime1">
              <a:rPr lang="hu-HU" altLang="hu-HU"/>
              <a:pPr>
                <a:defRPr/>
              </a:pPr>
              <a:t>2024. 07. 11.</a:t>
            </a:fld>
            <a:endParaRPr lang="en-GB" alt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3538D3-8588-D2AF-CB13-60F1AEE4C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KIBER HADVISELÉS -- ÖTÖDIK HADERŐNEM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68FC89-D434-C132-BC34-ECE8CFD39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1E7C9-31B9-4351-9A80-FB31251FF093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198960254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6576FB-4E50-3168-93E1-C1DEC4F279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4B9CF-BBED-463C-994B-E26801132534}" type="datetime1">
              <a:rPr lang="hu-HU" altLang="hu-HU"/>
              <a:pPr>
                <a:defRPr/>
              </a:pPr>
              <a:t>2024. 07. 11.</a:t>
            </a:fld>
            <a:endParaRPr lang="en-GB" alt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6820BC-BEC1-9429-9024-8900384C3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KIBER HADVISELÉS -- ÖTÖDIK HADERŐNEM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EDD493-5286-B823-0227-90ACE7B2E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2CD21-CB23-4773-978E-EA36CB0773D3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4002113647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46EE2AE-5E98-ADAF-B1D0-2A5BEEF175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FBFFA-74B5-4F1D-BD74-AC21C92C406C}" type="datetime1">
              <a:rPr lang="hu-HU" altLang="hu-HU"/>
              <a:pPr>
                <a:defRPr/>
              </a:pPr>
              <a:t>2024. 07. 11.</a:t>
            </a:fld>
            <a:endParaRPr lang="en-GB" alt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9EF537-CA49-65A3-3EA1-277DE2152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KIBER HADVISELÉS -- ÖTÖDIK HADERŐNEM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F68DF3E-9EE7-39F5-973A-69E1C0A3A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8F3B-2B9A-46F1-9303-66BE85C1528D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659505211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1E3E80-C79A-CD2D-98B5-AE838635D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91A6C-D979-455E-A23D-7074045E910C}" type="datetime1">
              <a:rPr lang="hu-HU" altLang="hu-HU"/>
              <a:pPr>
                <a:defRPr/>
              </a:pPr>
              <a:t>2024. 07. 11.</a:t>
            </a:fld>
            <a:endParaRPr lang="en-GB" alt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707E01-9166-ECDB-8BB2-56B7926C5A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KIBER HADVISELÉS -- ÖTÖDIK HADERŐNEM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171873-3BBD-080B-372D-6C25A0095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9EC3F-FCD1-4A0B-A128-BFBAF83791E8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06565893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E99975-59CF-9251-B36B-EB3C464A5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B8CF3-74DF-49E5-83FB-891E1FE7164E}" type="datetime1">
              <a:rPr lang="hu-HU" altLang="hu-HU"/>
              <a:pPr>
                <a:defRPr/>
              </a:pPr>
              <a:t>2024. 07. 11.</a:t>
            </a:fld>
            <a:endParaRPr lang="en-GB" alt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316A75-F004-0E35-DFF2-0D2980584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hu-HU"/>
              <a:t>KIBER HADVISELÉS -- ÖTÖDIK HADERŐNEM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5A23F2-08F8-484A-B463-56C0024C98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F428-CB11-41B4-969D-B32B26E6C243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129113568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3A1A40-F93A-AF15-D195-3A798E99F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hu-HU" altLang="hu-HU"/>
            </a:br>
            <a:r>
              <a:rPr lang="hu-HU" altLang="hu-HU"/>
              <a:t>_______________________________________________________________ ASSOCIATOR _____</a:t>
            </a:r>
            <a:endParaRPr lang="en-GB" altLang="hu-H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BE346E-75AD-B233-AE2F-6211B0A6C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Mintaszöveg szerkesztése</a:t>
            </a:r>
          </a:p>
          <a:p>
            <a:pPr lvl="1"/>
            <a:r>
              <a:rPr lang="en-GB" altLang="hu-HU"/>
              <a:t>Második szint</a:t>
            </a:r>
          </a:p>
          <a:p>
            <a:pPr lvl="2"/>
            <a:r>
              <a:rPr lang="en-GB" altLang="hu-HU"/>
              <a:t>Harmadik szint</a:t>
            </a:r>
          </a:p>
          <a:p>
            <a:pPr lvl="3"/>
            <a:r>
              <a:rPr lang="en-GB" altLang="hu-HU"/>
              <a:t>Negyedik szint</a:t>
            </a:r>
          </a:p>
          <a:p>
            <a:pPr lvl="4"/>
            <a:r>
              <a:rPr lang="en-GB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E9618C7-242F-35FA-D985-D737FA5984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700C0F4A-5921-491B-B381-D16DAD2DD752}" type="datetime1">
              <a:rPr lang="hu-HU" altLang="hu-HU"/>
              <a:pPr>
                <a:defRPr/>
              </a:pPr>
              <a:t>2024. 07. 11.</a:t>
            </a:fld>
            <a:endParaRPr lang="en-GB" alt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9DA0B7-15BB-338F-FFF7-93F8517520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GB" altLang="hu-HU"/>
              <a:t>KIBER HADVISELÉS -- ÖTÖDIK HADERŐNEM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029AB4-CE60-B1C6-D010-E6007F0F4D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38713B5-CE33-4F82-8455-398DE3FA1A9A}" type="slidenum">
              <a:rPr lang="en-GB" altLang="hu-HU"/>
              <a:pPr>
                <a:defRPr/>
              </a:pPr>
              <a:t>‹#›</a:t>
            </a:fld>
            <a:endParaRPr lang="en-GB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hlink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hlink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hlink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hlink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400" b="1">
          <a:solidFill>
            <a:schemeClr val="hlink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400" b="1">
          <a:solidFill>
            <a:schemeClr val="hlink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400" b="1">
          <a:solidFill>
            <a:schemeClr val="hlink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400" b="1">
          <a:solidFill>
            <a:schemeClr val="hlink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oulomb_force" TargetMode="External"/><Relationship Id="rId13" Type="http://schemas.openxmlformats.org/officeDocument/2006/relationships/hyperlink" Target="https://en.wikipedia.org/wiki/Trapped-ion_quantum_computer#cite_note-2" TargetMode="External"/><Relationship Id="rId3" Type="http://schemas.openxmlformats.org/officeDocument/2006/relationships/hyperlink" Target="https://en.wikipedia.org/wiki/Quantum_computer" TargetMode="External"/><Relationship Id="rId7" Type="http://schemas.openxmlformats.org/officeDocument/2006/relationships/hyperlink" Target="https://en.wikipedia.org/wiki/Quantum_information" TargetMode="External"/><Relationship Id="rId12" Type="http://schemas.openxmlformats.org/officeDocument/2006/relationships/hyperlink" Target="https://en.wikipedia.org/wiki/Ion_tra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Qubits" TargetMode="External"/><Relationship Id="rId11" Type="http://schemas.openxmlformats.org/officeDocument/2006/relationships/hyperlink" Target="https://en.wikipedia.org/wiki/Trapped-ion_quantum_computer#cite_note-:0-1" TargetMode="External"/><Relationship Id="rId5" Type="http://schemas.openxmlformats.org/officeDocument/2006/relationships/hyperlink" Target="https://en.wikipedia.org/wiki/Electromagnetic_fields" TargetMode="External"/><Relationship Id="rId10" Type="http://schemas.openxmlformats.org/officeDocument/2006/relationships/hyperlink" Target="https://en.wikipedia.org/wiki/Coupling_(physics)" TargetMode="External"/><Relationship Id="rId4" Type="http://schemas.openxmlformats.org/officeDocument/2006/relationships/hyperlink" Target="https://en.wikipedia.org/wiki/Ions" TargetMode="External"/><Relationship Id="rId9" Type="http://schemas.openxmlformats.org/officeDocument/2006/relationships/hyperlink" Target="https://en.wikipedia.org/wiki/Lasers" TargetMode="External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hyperlink" Target="https://en.wikipedia.org/wiki/Werner_Heisenberg" TargetMode="External"/><Relationship Id="rId18" Type="http://schemas.openxmlformats.org/officeDocument/2006/relationships/hyperlink" Target="https://en.wikipedia.org/wiki/Lawrence_Bragg" TargetMode="External"/><Relationship Id="rId26" Type="http://schemas.openxmlformats.org/officeDocument/2006/relationships/hyperlink" Target="https://en.wikipedia.org/wiki/Max_Planck" TargetMode="External"/><Relationship Id="rId3" Type="http://schemas.openxmlformats.org/officeDocument/2006/relationships/image" Target="../media/image5.png"/><Relationship Id="rId21" Type="http://schemas.openxmlformats.org/officeDocument/2006/relationships/hyperlink" Target="https://en.wikipedia.org/wiki/Arthur_Compton" TargetMode="External"/><Relationship Id="rId7" Type="http://schemas.openxmlformats.org/officeDocument/2006/relationships/hyperlink" Target="https://en.wikipedia.org/wiki/Paul_Ehrenfest" TargetMode="External"/><Relationship Id="rId12" Type="http://schemas.openxmlformats.org/officeDocument/2006/relationships/hyperlink" Target="https://en.wikipedia.org/wiki/Wolfgang_Pauli" TargetMode="External"/><Relationship Id="rId17" Type="http://schemas.openxmlformats.org/officeDocument/2006/relationships/hyperlink" Target="https://en.wikipedia.org/wiki/Martin_Knudsen" TargetMode="External"/><Relationship Id="rId25" Type="http://schemas.openxmlformats.org/officeDocument/2006/relationships/hyperlink" Target="https://en.wikipedia.org/wiki/Irving_Langmuir" TargetMode="External"/><Relationship Id="rId33" Type="http://schemas.openxmlformats.org/officeDocument/2006/relationships/hyperlink" Target="https://en.wikipedia.org/wiki/Owen_Willans_Richardson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en.wikipedia.org/wiki/Peter_Debye" TargetMode="External"/><Relationship Id="rId20" Type="http://schemas.openxmlformats.org/officeDocument/2006/relationships/hyperlink" Target="https://en.wikipedia.org/wiki/Paul_Dirac" TargetMode="External"/><Relationship Id="rId29" Type="http://schemas.openxmlformats.org/officeDocument/2006/relationships/hyperlink" Target="https://en.wikipedia.org/wiki/Albert_Einste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%C3%89mile_Henriot_(chemist)" TargetMode="External"/><Relationship Id="rId11" Type="http://schemas.openxmlformats.org/officeDocument/2006/relationships/hyperlink" Target="https://en.wikipedia.org/wiki/Jules-%C3%89mile_Verschaffelt" TargetMode="External"/><Relationship Id="rId24" Type="http://schemas.openxmlformats.org/officeDocument/2006/relationships/hyperlink" Target="https://en.wikipedia.org/wiki/Niels_Bohr" TargetMode="External"/><Relationship Id="rId32" Type="http://schemas.openxmlformats.org/officeDocument/2006/relationships/hyperlink" Target="https://en.wikipedia.org/wiki/Charles_Thomson_Rees_Wilson" TargetMode="External"/><Relationship Id="rId5" Type="http://schemas.openxmlformats.org/officeDocument/2006/relationships/hyperlink" Target="https://en.wikipedia.org/wiki/Auguste_Piccard" TargetMode="External"/><Relationship Id="rId15" Type="http://schemas.openxmlformats.org/officeDocument/2006/relationships/hyperlink" Target="https://en.wikipedia.org/wiki/L%C3%A9on_Brillouin" TargetMode="External"/><Relationship Id="rId23" Type="http://schemas.openxmlformats.org/officeDocument/2006/relationships/hyperlink" Target="https://en.wikipedia.org/wiki/Max_Born" TargetMode="External"/><Relationship Id="rId28" Type="http://schemas.openxmlformats.org/officeDocument/2006/relationships/hyperlink" Target="https://en.wikipedia.org/wiki/Hendrik_Lorentz" TargetMode="External"/><Relationship Id="rId10" Type="http://schemas.openxmlformats.org/officeDocument/2006/relationships/hyperlink" Target="https://en.wikipedia.org/wiki/Erwin_Schr%C3%B6dinger" TargetMode="External"/><Relationship Id="rId19" Type="http://schemas.openxmlformats.org/officeDocument/2006/relationships/hyperlink" Target="https://en.wikipedia.org/wiki/Hendrik_Anthony_Kramers" TargetMode="External"/><Relationship Id="rId31" Type="http://schemas.openxmlformats.org/officeDocument/2006/relationships/hyperlink" Target="https://en.wikipedia.org/wiki/Charles_Eugene_Guye" TargetMode="External"/><Relationship Id="rId4" Type="http://schemas.openxmlformats.org/officeDocument/2006/relationships/hyperlink" Target="https://en.wikipedia.org/wiki/Leopold_Park" TargetMode="External"/><Relationship Id="rId9" Type="http://schemas.openxmlformats.org/officeDocument/2006/relationships/hyperlink" Target="https://en.wikipedia.org/wiki/Th%C3%A9ophile_de_Donder" TargetMode="External"/><Relationship Id="rId14" Type="http://schemas.openxmlformats.org/officeDocument/2006/relationships/hyperlink" Target="https://en.wikipedia.org/wiki/R.H._Fowler" TargetMode="External"/><Relationship Id="rId22" Type="http://schemas.openxmlformats.org/officeDocument/2006/relationships/hyperlink" Target="https://en.wikipedia.org/wiki/Louis,_7th_duc_de_Broglie" TargetMode="External"/><Relationship Id="rId27" Type="http://schemas.openxmlformats.org/officeDocument/2006/relationships/hyperlink" Target="https://en.wikipedia.org/wiki/Marie_Curie" TargetMode="External"/><Relationship Id="rId30" Type="http://schemas.openxmlformats.org/officeDocument/2006/relationships/hyperlink" Target="https://en.wikipedia.org/wiki/Paul_Langevin" TargetMode="External"/><Relationship Id="rId8" Type="http://schemas.openxmlformats.org/officeDocument/2006/relationships/hyperlink" Target="https://en.wikipedia.org/wiki/%C3%89douard_Herz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rving_Langmui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7y2Wnk6oZA" TargetMode="External"/><Relationship Id="rId7" Type="http://schemas.openxmlformats.org/officeDocument/2006/relationships/hyperlink" Target="https://www.youtube.com/watch?v=_tYMNxXPHyw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Valvz8k8jE" TargetMode="External"/><Relationship Id="rId5" Type="http://schemas.openxmlformats.org/officeDocument/2006/relationships/hyperlink" Target="https://www.youtube.com/channel/UCy_EmHtKAH1MSMgQwdiwQ7Q" TargetMode="External"/><Relationship Id="rId4" Type="http://schemas.openxmlformats.org/officeDocument/2006/relationships/hyperlink" Target="https://www.securities.io/companies-in-quantum-computing/#:~:text=1.,International%20Business%20Machines%20Corporation%20(IBM)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Quantum_complexity_theory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Quantum_gate" TargetMode="External"/><Relationship Id="rId13" Type="http://schemas.openxmlformats.org/officeDocument/2006/relationships/hyperlink" Target="https://en.wikipedia.org/wiki/Quantum_circuit#cite_note-Williams-2" TargetMode="External"/><Relationship Id="rId18" Type="http://schemas.openxmlformats.org/officeDocument/2006/relationships/hyperlink" Target="https://en.wikipedia.org/wiki/Quantum_circuit#cite_note-feynman-5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en.wikipedia.org/wiki/Circuit_(computer_science)" TargetMode="External"/><Relationship Id="rId12" Type="http://schemas.openxmlformats.org/officeDocument/2006/relationships/hyperlink" Target="https://en.wikipedia.org/wiki/Bit" TargetMode="External"/><Relationship Id="rId17" Type="http://schemas.openxmlformats.org/officeDocument/2006/relationships/hyperlink" Target="https://en.wikipedia.org/wiki/Richard_Feynman" TargetMode="External"/><Relationship Id="rId2" Type="http://schemas.openxmlformats.org/officeDocument/2006/relationships/notesSlide" Target="../notesSlides/notesSlide32.xml"/><Relationship Id="rId16" Type="http://schemas.openxmlformats.org/officeDocument/2006/relationships/hyperlink" Target="https://en.wikipedia.org/wiki/Penrose_graphical_not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odel_of_computation" TargetMode="External"/><Relationship Id="rId11" Type="http://schemas.openxmlformats.org/officeDocument/2006/relationships/hyperlink" Target="https://en.wikipedia.org/wiki/DiVincenzo%27s_criteria" TargetMode="External"/><Relationship Id="rId5" Type="http://schemas.openxmlformats.org/officeDocument/2006/relationships/hyperlink" Target="https://en.wikipedia.org/wiki/Quantum_computation" TargetMode="External"/><Relationship Id="rId15" Type="http://schemas.openxmlformats.org/officeDocument/2006/relationships/hyperlink" Target="https://en.wikipedia.org/wiki/Quantum_circuit#cite_note-Oemer-4" TargetMode="External"/><Relationship Id="rId10" Type="http://schemas.openxmlformats.org/officeDocument/2006/relationships/hyperlink" Target="https://en.wikipedia.org/wiki/Qubit" TargetMode="External"/><Relationship Id="rId4" Type="http://schemas.openxmlformats.org/officeDocument/2006/relationships/hyperlink" Target="https://en.wikipedia.org/wiki/Quantum_information_theory" TargetMode="External"/><Relationship Id="rId9" Type="http://schemas.openxmlformats.org/officeDocument/2006/relationships/hyperlink" Target="https://en.wikipedia.org/wiki/Measurement_in_quantum_mechanics" TargetMode="External"/><Relationship Id="rId14" Type="http://schemas.openxmlformats.org/officeDocument/2006/relationships/hyperlink" Target="https://en.wikipedia.org/wiki/Quantum_circuit#cite_note-Nielsen-Chuang-3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ichard_Feynman" TargetMode="External"/><Relationship Id="rId13" Type="http://schemas.openxmlformats.org/officeDocument/2006/relationships/hyperlink" Target="https://en.wikipedia.org/wiki/Grover%27s_algorithm" TargetMode="External"/><Relationship Id="rId18" Type="http://schemas.openxmlformats.org/officeDocument/2006/relationships/hyperlink" Target="https://en.wikipedia.org/wiki/Qubit" TargetMode="External"/><Relationship Id="rId3" Type="http://schemas.openxmlformats.org/officeDocument/2006/relationships/hyperlink" Target="https://en.wikipedia.org/wiki/Quantum_computing" TargetMode="External"/><Relationship Id="rId21" Type="http://schemas.openxmlformats.org/officeDocument/2006/relationships/hyperlink" Target="https://en.wikipedia.org/wiki/Quantum_logic_gate#Universal_quantum_gates" TargetMode="External"/><Relationship Id="rId7" Type="http://schemas.openxmlformats.org/officeDocument/2006/relationships/hyperlink" Target="https://en.wikipedia.org/wiki/DiVincenzo%27s_criteria#cite_note-manin1980vychislimoe-2" TargetMode="External"/><Relationship Id="rId12" Type="http://schemas.openxmlformats.org/officeDocument/2006/relationships/hyperlink" Target="https://en.wikipedia.org/wiki/Quantum_algorithm" TargetMode="External"/><Relationship Id="rId17" Type="http://schemas.openxmlformats.org/officeDocument/2006/relationships/hyperlink" Target="https://en.wikipedia.org/wiki/Quantum_supremacy" TargetMode="External"/><Relationship Id="rId2" Type="http://schemas.openxmlformats.org/officeDocument/2006/relationships/notesSlide" Target="../notesSlides/notesSlide33.xml"/><Relationship Id="rId16" Type="http://schemas.openxmlformats.org/officeDocument/2006/relationships/hyperlink" Target="https://en.wikipedia.org/wiki/Quantum_key_distribution" TargetMode="External"/><Relationship Id="rId20" Type="http://schemas.openxmlformats.org/officeDocument/2006/relationships/hyperlink" Target="https://en.wikipedia.org/wiki/Relaxation_(NMR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Yuri_Manin" TargetMode="External"/><Relationship Id="rId11" Type="http://schemas.openxmlformats.org/officeDocument/2006/relationships/hyperlink" Target="https://en.wikipedia.org/wiki/Quantum_many-body_problem" TargetMode="External"/><Relationship Id="rId24" Type="http://schemas.openxmlformats.org/officeDocument/2006/relationships/hyperlink" Target="https://en.wikipedia.org/wiki/Quantum_channel" TargetMode="External"/><Relationship Id="rId5" Type="http://schemas.openxmlformats.org/officeDocument/2006/relationships/hyperlink" Target="https://en.wikipedia.org/wiki/DiVincenzo%27s_criteria#cite_note-David-1" TargetMode="External"/><Relationship Id="rId15" Type="http://schemas.openxmlformats.org/officeDocument/2006/relationships/hyperlink" Target="https://en.wikipedia.org/wiki/Quantum_communication" TargetMode="External"/><Relationship Id="rId23" Type="http://schemas.openxmlformats.org/officeDocument/2006/relationships/hyperlink" Target="https://en.wikipedia.org/wiki/Measurement_in_quantum_mechanics" TargetMode="External"/><Relationship Id="rId10" Type="http://schemas.openxmlformats.org/officeDocument/2006/relationships/hyperlink" Target="https://en.wikipedia.org/wiki/Quantum_mechanics" TargetMode="External"/><Relationship Id="rId19" Type="http://schemas.openxmlformats.org/officeDocument/2006/relationships/hyperlink" Target="https://en.wikipedia.org/wiki/Quantum_coherence" TargetMode="External"/><Relationship Id="rId4" Type="http://schemas.openxmlformats.org/officeDocument/2006/relationships/hyperlink" Target="https://en.wikipedia.org/wiki/David_P._DiVincenzo" TargetMode="External"/><Relationship Id="rId9" Type="http://schemas.openxmlformats.org/officeDocument/2006/relationships/hyperlink" Target="https://en.wikipedia.org/wiki/DiVincenzo%27s_criteria#cite_note-3" TargetMode="External"/><Relationship Id="rId14" Type="http://schemas.openxmlformats.org/officeDocument/2006/relationships/hyperlink" Target="https://en.wikipedia.org/wiki/Shor%27s_algorithm" TargetMode="External"/><Relationship Id="rId22" Type="http://schemas.openxmlformats.org/officeDocument/2006/relationships/hyperlink" Target="https://en.wikipedia.org/wiki/Quantum_gate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quantumai.google/cirq" TargetMode="External"/><Relationship Id="rId3" Type="http://schemas.openxmlformats.org/officeDocument/2006/relationships/hyperlink" Target="https://grow-self.com/quantum-computing-programming-languages/" TargetMode="External"/><Relationship Id="rId7" Type="http://schemas.openxmlformats.org/officeDocument/2006/relationships/hyperlink" Target="https://thequantuminsider.com/2022/06/14/top-63-quantum-computer-simulators-for-2022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iskit.org/" TargetMode="External"/><Relationship Id="rId11" Type="http://schemas.openxmlformats.org/officeDocument/2006/relationships/hyperlink" Target="https://www.analyticsinsight.net/latest-news/10-quantum-programming-languages-for-2023-and-beyond" TargetMode="External"/><Relationship Id="rId5" Type="http://schemas.openxmlformats.org/officeDocument/2006/relationships/hyperlink" Target="https://cloudblogs.microsoft.com/quantum/2018/07/23/learn-at-your-own-pace-with-microsoft-quantum-katas/" TargetMode="External"/><Relationship Id="rId10" Type="http://schemas.openxmlformats.org/officeDocument/2006/relationships/hyperlink" Target="https://www.stroustrup.com/" TargetMode="External"/><Relationship Id="rId4" Type="http://schemas.openxmlformats.org/officeDocument/2006/relationships/hyperlink" Target="https://learn.microsoft.com/en-us/azure/quantum/overview-what-is-qsharp-and-qdk" TargetMode="External"/><Relationship Id="rId9" Type="http://schemas.openxmlformats.org/officeDocument/2006/relationships/hyperlink" Target="https://www.educba.com/haskell-vs-ocaml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hyperlink" Target="https://d2r55xnwy6nx47.cloudfront.net/uploads/2020/10/SM_graphic-FINAL-16-Annotated.jp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bigthink.com/starts-with-a-bang/quantum-supremacy-explained/#:~:text=A%20few%20years%20ago%2C%20quantum,efficiently%20than%20a%20classical%20computer.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paper/Quantum-Warfare%3A-Definitions%2C-Overview-and-Krelina/71d1e9f6649152558b1d94d4093ca4c55c31b230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antumpedia.uk/a-brief-history-of-quantum-computing-e0bbd05893d0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assiq.io/insights/shors-algorithm-explained" TargetMode="External"/><Relationship Id="rId13" Type="http://schemas.openxmlformats.org/officeDocument/2006/relationships/hyperlink" Target="https://en.wikipedia.org/wiki/Variational_quantum_eigensolver" TargetMode="External"/><Relationship Id="rId3" Type="http://schemas.openxmlformats.org/officeDocument/2006/relationships/hyperlink" Target="https://quantumpedia.uk/a-brief-history-of-quantum-computing-e0bbd05893d0" TargetMode="External"/><Relationship Id="rId7" Type="http://schemas.openxmlformats.org/officeDocument/2006/relationships/hyperlink" Target="https://aws.amazon.com/blogs/quantum-computing/simons-algorithm/" TargetMode="External"/><Relationship Id="rId12" Type="http://schemas.openxmlformats.org/officeDocument/2006/relationships/hyperlink" Target="https://arxiv.org/abs/2201.04093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7MdEHsRZxvo" TargetMode="External"/><Relationship Id="rId11" Type="http://schemas.openxmlformats.org/officeDocument/2006/relationships/hyperlink" Target="https://en.wikipedia.org/wiki/Quantum_optimization_algorithms" TargetMode="External"/><Relationship Id="rId5" Type="http://schemas.openxmlformats.org/officeDocument/2006/relationships/hyperlink" Target="kiegyens&#250;lyozott" TargetMode="External"/><Relationship Id="rId10" Type="http://schemas.openxmlformats.org/officeDocument/2006/relationships/hyperlink" Target="https://iopscience.iop.org/article/10.1088/2058-9565/ad27e9/pdf" TargetMode="External"/><Relationship Id="rId4" Type="http://schemas.openxmlformats.org/officeDocument/2006/relationships/hyperlink" Target="https://www.classiq.io/insights/the-deutsch-jozsa-algorithm-explained" TargetMode="External"/><Relationship Id="rId9" Type="http://schemas.openxmlformats.org/officeDocument/2006/relationships/hyperlink" Target="https://www.youtube.com/watch?v=IT-O-KSWlaE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asso@t-online.hu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ul_Benioff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s://en.wikipedia.org/wiki/Postselection" TargetMode="External"/><Relationship Id="rId4" Type="http://schemas.openxmlformats.org/officeDocument/2006/relationships/hyperlink" Target="https://en.wikipedia.org/wiki/Turing_machin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Einstein_field_equation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5X1NPYGVRw" TargetMode="Externa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hyperlink" Target="https://en.wikipedia.org/wiki/IMEC" TargetMode="External"/><Relationship Id="rId18" Type="http://schemas.openxmlformats.org/officeDocument/2006/relationships/hyperlink" Target="https://en.wikipedia.org/wiki/Superconducting_quantum_computing#cite_note-6" TargetMode="External"/><Relationship Id="rId26" Type="http://schemas.openxmlformats.org/officeDocument/2006/relationships/hyperlink" Target="https://en.wikipedia.org/wiki/Quantum_supremacy" TargetMode="External"/><Relationship Id="rId21" Type="http://schemas.openxmlformats.org/officeDocument/2006/relationships/hyperlink" Target="https://en.wikipedia.org/wiki/Quantum_processing_unit" TargetMode="External"/><Relationship Id="rId34" Type="http://schemas.openxmlformats.org/officeDocument/2006/relationships/hyperlink" Target="https://en.wikipedia.org/wiki/Anharmonicity" TargetMode="External"/><Relationship Id="rId7" Type="http://schemas.openxmlformats.org/officeDocument/2006/relationships/hyperlink" Target="https://en.wikipedia.org/wiki/Excited_state" TargetMode="External"/><Relationship Id="rId12" Type="http://schemas.openxmlformats.org/officeDocument/2006/relationships/hyperlink" Target="https://en.wikipedia.org/wiki/Superconducting_quantum_computing#cite_note-IBM-3" TargetMode="External"/><Relationship Id="rId17" Type="http://schemas.openxmlformats.org/officeDocument/2006/relationships/hyperlink" Target="https://en.wikipedia.org/wiki/Rigetti_Computing" TargetMode="External"/><Relationship Id="rId25" Type="http://schemas.openxmlformats.org/officeDocument/2006/relationships/hyperlink" Target="https://en.wikipedia.org/wiki/John_M._Martinis" TargetMode="External"/><Relationship Id="rId33" Type="http://schemas.openxmlformats.org/officeDocument/2006/relationships/hyperlink" Target="https://en.wikipedia.org/wiki/Josephson_effect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en.wikipedia.org/wiki/Superconducting_quantum_computing#cite_note-5" TargetMode="External"/><Relationship Id="rId20" Type="http://schemas.openxmlformats.org/officeDocument/2006/relationships/hyperlink" Target="https://en.wikipedia.org/wiki/Superconducting_quantum_computing#cite_note-7" TargetMode="External"/><Relationship Id="rId29" Type="http://schemas.openxmlformats.org/officeDocument/2006/relationships/hyperlink" Target="https://en.wikipedia.org/wiki/Electrical_el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round_state" TargetMode="External"/><Relationship Id="rId11" Type="http://schemas.openxmlformats.org/officeDocument/2006/relationships/hyperlink" Target="https://en.wikipedia.org/wiki/IBM" TargetMode="External"/><Relationship Id="rId24" Type="http://schemas.openxmlformats.org/officeDocument/2006/relationships/hyperlink" Target="https://en.wikipedia.org/wiki/Superconducting_quantum_computing#cite_note-8" TargetMode="External"/><Relationship Id="rId32" Type="http://schemas.openxmlformats.org/officeDocument/2006/relationships/hyperlink" Target="https://en.wikipedia.org/wiki/Niemeyer%E2%80%93Dolan_technique" TargetMode="External"/><Relationship Id="rId37" Type="http://schemas.openxmlformats.org/officeDocument/2006/relationships/image" Target="../media/image3.png"/><Relationship Id="rId5" Type="http://schemas.openxmlformats.org/officeDocument/2006/relationships/hyperlink" Target="https://en.wikipedia.org/wiki/Quantum_dot" TargetMode="External"/><Relationship Id="rId15" Type="http://schemas.openxmlformats.org/officeDocument/2006/relationships/hyperlink" Target="https://en.wikipedia.org/wiki/BBN_Technologies" TargetMode="External"/><Relationship Id="rId23" Type="http://schemas.openxmlformats.org/officeDocument/2006/relationships/hyperlink" Target="https://en.wikipedia.org/wiki/Array_programming" TargetMode="External"/><Relationship Id="rId28" Type="http://schemas.openxmlformats.org/officeDocument/2006/relationships/hyperlink" Target="https://en.wikipedia.org/wiki/Josephson_junction" TargetMode="External"/><Relationship Id="rId36" Type="http://schemas.openxmlformats.org/officeDocument/2006/relationships/hyperlink" Target="https://en.wikipedia.org/wiki/Quantum_harmonic_oscillator" TargetMode="External"/><Relationship Id="rId10" Type="http://schemas.openxmlformats.org/officeDocument/2006/relationships/hyperlink" Target="https://en.wikipedia.org/wiki/Superconducting_quantum_computing#cite_note-2" TargetMode="External"/><Relationship Id="rId19" Type="http://schemas.openxmlformats.org/officeDocument/2006/relationships/hyperlink" Target="https://en.wikipedia.org/wiki/Intel" TargetMode="External"/><Relationship Id="rId31" Type="http://schemas.openxmlformats.org/officeDocument/2006/relationships/hyperlink" Target="https://en.wikipedia.org/wiki/Insulator_(electricity)" TargetMode="External"/><Relationship Id="rId4" Type="http://schemas.openxmlformats.org/officeDocument/2006/relationships/hyperlink" Target="https://en.wikipedia.org/wiki/Superconductivity" TargetMode="External"/><Relationship Id="rId9" Type="http://schemas.openxmlformats.org/officeDocument/2006/relationships/hyperlink" Target="https://en.wikipedia.org/wiki/Google" TargetMode="External"/><Relationship Id="rId14" Type="http://schemas.openxmlformats.org/officeDocument/2006/relationships/hyperlink" Target="https://en.wikipedia.org/wiki/Superconducting_quantum_computing#cite_note-4" TargetMode="External"/><Relationship Id="rId22" Type="http://schemas.openxmlformats.org/officeDocument/2006/relationships/hyperlink" Target="https://en.wikipedia.org/wiki/Qubit" TargetMode="External"/><Relationship Id="rId27" Type="http://schemas.openxmlformats.org/officeDocument/2006/relationships/hyperlink" Target="https://en.wikipedia.org/wiki/Superconducting_quantum_computing#cite_note-9" TargetMode="External"/><Relationship Id="rId30" Type="http://schemas.openxmlformats.org/officeDocument/2006/relationships/hyperlink" Target="https://en.wikipedia.org/wiki/Superconductivity#Superconducting_phase_transition" TargetMode="External"/><Relationship Id="rId35" Type="http://schemas.openxmlformats.org/officeDocument/2006/relationships/hyperlink" Target="https://en.wikipedia.org/wiki/Virtual_memory_compression#Compression_using_quantization" TargetMode="External"/><Relationship Id="rId8" Type="http://schemas.openxmlformats.org/officeDocument/2006/relationships/hyperlink" Target="https://en.wikipedia.org/wiki/Superconducting_quantum_computing#cite_note-docs.pennylane.ai-1" TargetMode="External"/><Relationship Id="rId3" Type="http://schemas.openxmlformats.org/officeDocument/2006/relationships/hyperlink" Target="https://en.wikipedia.org/wiki/Solid-state_physi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4018209-4A55-C388-2862-2C2F530EE0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847012" cy="3051175"/>
          </a:xfrm>
        </p:spPr>
        <p:txBody>
          <a:bodyPr/>
          <a:lstStyle/>
          <a:p>
            <a:r>
              <a:rPr lang="hu-HU" altLang="hu-HU" sz="5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QUANTUM informatika </a:t>
            </a:r>
            <a:br>
              <a:rPr lang="hu-HU" altLang="hu-HU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hu-HU" altLang="hu-HU" sz="40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(mit ígér a Quantum fölény?)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751FE63-0CB3-1158-D6AC-CF18E0E43A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br>
              <a:rPr lang="hu-HU" altLang="hu-HU" sz="2400" b="1"/>
            </a:br>
            <a:r>
              <a:rPr lang="hu-HU" altLang="hu-HU" sz="2400" b="1"/>
              <a:t>Dr Lőrincz István nyá. alez.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>
                <a:solidFill>
                  <a:srgbClr val="000000"/>
                </a:solidFill>
              </a:rPr>
              <a:t>2024. Július 11.</a:t>
            </a:r>
          </a:p>
          <a:p>
            <a:r>
              <a:rPr lang="hu-HU" altLang="hu-HU" b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Felderítők Társasága Egyesület</a:t>
            </a:r>
            <a:endParaRPr lang="hu-HU" altLang="hu-HU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hu-HU" altLang="hu-HU" sz="2800"/>
              <a:t>(BP. </a:t>
            </a:r>
            <a:r>
              <a:rPr lang="hu-HU" altLang="hu-HU" sz="2800" b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Kerepesi u. 29/b VII. épület</a:t>
            </a:r>
            <a:r>
              <a:rPr lang="hu-HU" altLang="hu-HU" sz="2800"/>
              <a:t>)</a:t>
            </a:r>
          </a:p>
          <a:p>
            <a:pPr eaLnBrk="1" hangingPunct="1">
              <a:lnSpc>
                <a:spcPct val="80000"/>
              </a:lnSpc>
            </a:pPr>
            <a:endParaRPr lang="en-GB" altLang="hu-HU" sz="2400"/>
          </a:p>
          <a:p>
            <a:pPr eaLnBrk="1" hangingPunct="1">
              <a:lnSpc>
                <a:spcPct val="80000"/>
              </a:lnSpc>
            </a:pPr>
            <a:endParaRPr lang="en-GB" altLang="hu-HU" sz="2800"/>
          </a:p>
        </p:txBody>
      </p:sp>
    </p:spTree>
  </p:cSld>
  <p:clrMapOvr>
    <a:masterClrMapping/>
  </p:clrMapOvr>
  <p:transition spd="slow" advTm="42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>
            <a:extLst>
              <a:ext uri="{FF2B5EF4-FFF2-40B4-BE49-F238E27FC236}">
                <a16:creationId xmlns:a16="http://schemas.microsoft.com/office/drawing/2014/main" id="{E22FCED3-4BE8-0059-9897-DEBC4D3E2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400">
                <a:solidFill>
                  <a:srgbClr val="FF0000"/>
                </a:solidFill>
              </a:rPr>
              <a:t>2/3 </a:t>
            </a:r>
            <a:r>
              <a:rPr lang="hu-HU" altLang="hu-HU" sz="2400" err="1">
                <a:solidFill>
                  <a:srgbClr val="FF0000"/>
                </a:solidFill>
              </a:rPr>
              <a:t>Qbit</a:t>
            </a:r>
            <a:r>
              <a:rPr lang="hu-HU" altLang="hu-HU" sz="2400">
                <a:solidFill>
                  <a:srgbClr val="FF0000"/>
                </a:solidFill>
              </a:rPr>
              <a:t> Tipus2: Ion Csapda</a:t>
            </a:r>
            <a:br>
              <a:rPr lang="hu-HU" altLang="hu-HU" sz="3200">
                <a:solidFill>
                  <a:srgbClr val="FF0000"/>
                </a:solidFill>
              </a:rPr>
            </a:br>
            <a:r>
              <a:rPr lang="hu-HU" altLang="hu-HU" sz="2000">
                <a:solidFill>
                  <a:schemeClr val="tx1"/>
                </a:solidFill>
              </a:rPr>
              <a:t>______________________________________________</a:t>
            </a:r>
            <a:r>
              <a:rPr lang="hu-HU" altLang="hu-HU" sz="2000" baseline="-10000"/>
              <a:t>ASSOCIATOR</a:t>
            </a:r>
            <a:r>
              <a:rPr lang="hu-HU" altLang="hu-HU" sz="2000">
                <a:solidFill>
                  <a:schemeClr val="tx1"/>
                </a:solidFill>
              </a:rPr>
              <a:t>___</a:t>
            </a:r>
          </a:p>
        </p:txBody>
      </p:sp>
      <p:sp>
        <p:nvSpPr>
          <p:cNvPr id="10244" name="Dátum helye 3">
            <a:extLst>
              <a:ext uri="{FF2B5EF4-FFF2-40B4-BE49-F238E27FC236}">
                <a16:creationId xmlns:a16="http://schemas.microsoft.com/office/drawing/2014/main" id="{3AF6371A-2D3F-A42E-03AA-9981D15B13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1359DB-AF27-4540-A60B-43C82C16B161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5F62255-D00B-E590-EE57-9E5F7F67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259" y="1216690"/>
            <a:ext cx="6422359" cy="5026808"/>
          </a:xfrm>
        </p:spPr>
        <p:txBody>
          <a:bodyPr/>
          <a:lstStyle/>
          <a:p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Az </a:t>
            </a:r>
            <a:r>
              <a:rPr lang="hu-HU" sz="1600" b="1" dirty="0">
                <a:solidFill>
                  <a:srgbClr val="FF0000"/>
                </a:solidFill>
                <a:ea typeface="+mn-lt"/>
                <a:cs typeface="+mn-lt"/>
              </a:rPr>
              <a:t>Ion Csapda </a:t>
            </a:r>
            <a:r>
              <a:rPr lang="hu-HU" sz="1600" b="1" dirty="0" err="1">
                <a:solidFill>
                  <a:srgbClr val="FF0000"/>
                </a:solidFill>
                <a:ea typeface="+mn-lt"/>
                <a:cs typeface="+mn-lt"/>
              </a:rPr>
              <a:t>quantum</a:t>
            </a:r>
            <a:r>
              <a:rPr lang="hu-HU" sz="1600" b="1" dirty="0">
                <a:solidFill>
                  <a:srgbClr val="FF0000"/>
                </a:solidFill>
                <a:ea typeface="+mn-lt"/>
                <a:cs typeface="+mn-lt"/>
              </a:rPr>
              <a:t> computer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 még csak javaslat -- az Univerzális </a:t>
            </a:r>
            <a:r>
              <a:rPr lang="hu-HU" sz="1600" dirty="0" err="1">
                <a:ea typeface="+mn-lt"/>
                <a:cs typeface="+mn-lt"/>
                <a:hlinkClick r:id="rId3"/>
              </a:rPr>
              <a:t>quantum</a:t>
            </a:r>
            <a:r>
              <a:rPr lang="hu-HU" sz="1600" dirty="0">
                <a:ea typeface="+mn-lt"/>
                <a:cs typeface="+mn-lt"/>
                <a:hlinkClick r:id="rId3"/>
              </a:rPr>
              <a:t> computer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 megvalósítására. Az </a:t>
            </a:r>
            <a:r>
              <a:rPr lang="hu-HU" sz="1600" dirty="0">
                <a:ea typeface="+mn-lt"/>
                <a:cs typeface="+mn-lt"/>
                <a:hlinkClick r:id="rId4"/>
              </a:rPr>
              <a:t>Ionok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, vagy  töltött elemi részecskék "jók", mivel </a:t>
            </a:r>
            <a:r>
              <a:rPr lang="hu-HU" sz="1600" dirty="0" err="1">
                <a:ea typeface="+mn-lt"/>
                <a:cs typeface="+mn-lt"/>
                <a:hlinkClick r:id="rId5"/>
              </a:rPr>
              <a:t>electromagneses</a:t>
            </a:r>
            <a:r>
              <a:rPr lang="hu-HU" sz="1600" dirty="0">
                <a:ea typeface="+mn-lt"/>
                <a:cs typeface="+mn-lt"/>
                <a:hlinkClick r:id="rId5"/>
              </a:rPr>
              <a:t> mezőben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 hosszabb ideig és "könnyebben" fenntarthatók, mint más </a:t>
            </a:r>
            <a:r>
              <a:rPr lang="hu-HU" sz="1600" dirty="0" err="1">
                <a:solidFill>
                  <a:srgbClr val="202122"/>
                </a:solidFill>
                <a:ea typeface="+mn-lt"/>
                <a:cs typeface="+mn-lt"/>
              </a:rPr>
              <a:t>Qbit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 alanyok. Az ilyen </a:t>
            </a:r>
            <a:r>
              <a:rPr lang="hu-HU" sz="1600" dirty="0" err="1">
                <a:ea typeface="+mn-lt"/>
                <a:cs typeface="+mn-lt"/>
                <a:hlinkClick r:id="rId6"/>
              </a:rPr>
              <a:t>Qubitek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 stabilan tartják töltöttségi állapotukat és a "</a:t>
            </a:r>
            <a:r>
              <a:rPr lang="hu-HU" sz="1600" dirty="0" err="1">
                <a:ea typeface="+mn-lt"/>
                <a:cs typeface="+mn-lt"/>
                <a:hlinkClick r:id="rId7"/>
              </a:rPr>
              <a:t>quantum</a:t>
            </a:r>
            <a:r>
              <a:rPr lang="hu-HU" sz="1600" dirty="0">
                <a:ea typeface="+mn-lt"/>
                <a:cs typeface="+mn-lt"/>
                <a:hlinkClick r:id="rId7"/>
              </a:rPr>
              <a:t> </a:t>
            </a:r>
            <a:r>
              <a:rPr lang="hu-HU" sz="1600" dirty="0" err="1">
                <a:ea typeface="+mn-lt"/>
                <a:cs typeface="+mn-lt"/>
                <a:hlinkClick r:id="rId7"/>
              </a:rPr>
              <a:t>informatiójuk</a:t>
            </a:r>
            <a:r>
              <a:rPr lang="hu-HU" sz="1600" dirty="0">
                <a:solidFill>
                  <a:srgbClr val="000000"/>
                </a:solidFill>
                <a:ea typeface="+mn-lt"/>
                <a:cs typeface="+mn-lt"/>
              </a:rPr>
              <a:t>" átvihető </a:t>
            </a:r>
            <a:r>
              <a:rPr lang="hu-HU" sz="1600" dirty="0" err="1">
                <a:solidFill>
                  <a:srgbClr val="000000"/>
                </a:solidFill>
                <a:ea typeface="+mn-lt"/>
                <a:cs typeface="+mn-lt"/>
              </a:rPr>
              <a:t>egyikőjükról</a:t>
            </a:r>
            <a:r>
              <a:rPr lang="hu-HU" sz="1600" dirty="0">
                <a:solidFill>
                  <a:srgbClr val="000000"/>
                </a:solidFill>
                <a:ea typeface="+mn-lt"/>
                <a:cs typeface="+mn-lt"/>
              </a:rPr>
              <a:t> a másikra az un. "közös Quantum átvitel" módszerével, ha közös ion csapdát használunk és kölcsönható erőként a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hu-HU" sz="1600" dirty="0">
                <a:ea typeface="+mn-lt"/>
                <a:cs typeface="+mn-lt"/>
                <a:hlinkClick r:id="rId8"/>
              </a:rPr>
              <a:t>Coulomb er</a:t>
            </a:r>
            <a:r>
              <a:rPr lang="hu-HU" sz="1600" dirty="0">
                <a:ea typeface="+mn-lt"/>
                <a:cs typeface="+mn-lt"/>
              </a:rPr>
              <a:t>őt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. </a:t>
            </a:r>
            <a:r>
              <a:rPr lang="hu-HU" sz="1600" dirty="0" err="1">
                <a:ea typeface="+mn-lt"/>
                <a:cs typeface="+mn-lt"/>
                <a:hlinkClick r:id="rId9"/>
              </a:rPr>
              <a:t>Laserek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 használatával lehetséges </a:t>
            </a:r>
            <a:r>
              <a:rPr lang="hu-HU" sz="1600" dirty="0">
                <a:ea typeface="+mn-lt"/>
                <a:cs typeface="+mn-lt"/>
                <a:hlinkClick r:id="rId10"/>
              </a:rPr>
              <a:t>összefonódást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 gerjeszteni az ilyen </a:t>
            </a:r>
            <a:r>
              <a:rPr lang="hu-HU" sz="1600" dirty="0" err="1">
                <a:solidFill>
                  <a:srgbClr val="202122"/>
                </a:solidFill>
                <a:ea typeface="+mn-lt"/>
                <a:cs typeface="+mn-lt"/>
              </a:rPr>
              <a:t>qubitek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 állapotai között (egy </a:t>
            </a:r>
            <a:r>
              <a:rPr lang="hu-HU" sz="1600" dirty="0" err="1">
                <a:solidFill>
                  <a:srgbClr val="202122"/>
                </a:solidFill>
                <a:ea typeface="+mn-lt"/>
                <a:cs typeface="+mn-lt"/>
              </a:rPr>
              <a:t>qubites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 műveletek) vagy összekapcsolni </a:t>
            </a:r>
            <a:r>
              <a:rPr lang="hu-HU" sz="1600" dirty="0" err="1">
                <a:solidFill>
                  <a:srgbClr val="202122"/>
                </a:solidFill>
                <a:ea typeface="+mn-lt"/>
                <a:cs typeface="+mn-lt"/>
              </a:rPr>
              <a:t>qbitek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 egyes belső állapotait, sőt össze lehet kapcsolni az un. külső mozgatás alatt álló </a:t>
            </a:r>
            <a:r>
              <a:rPr lang="hu-HU" sz="1600" dirty="0" err="1">
                <a:solidFill>
                  <a:srgbClr val="202122"/>
                </a:solidFill>
                <a:ea typeface="+mn-lt"/>
                <a:cs typeface="+mn-lt"/>
              </a:rPr>
              <a:t>qbiteket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 is.</a:t>
            </a:r>
            <a:r>
              <a:rPr lang="hu-HU" sz="1600" baseline="30000" dirty="0">
                <a:ea typeface="+mn-lt"/>
                <a:cs typeface="+mn-lt"/>
                <a:hlinkClick r:id="rId11"/>
              </a:rPr>
              <a:t>[1]</a:t>
            </a:r>
            <a:endParaRPr lang="hu-HU" sz="1600" dirty="0">
              <a:cs typeface="Arial"/>
            </a:endParaRPr>
          </a:p>
          <a:p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Csapdába ejtett ionokkal sikerült az összes alapvető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qbit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műveletek végrehajthatóságát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kisérletileg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demonstrálni, méghozzá az eddig elért legnagyobb megbízhatósággal. Így az Ion Csapda megoldások jelentik a leg ígéretesebb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shémát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a tetszőleges számú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Qbitet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hordozó rendszerek irányába, mivel az "</a:t>
            </a:r>
            <a:r>
              <a:rPr lang="hu-HU" sz="1200" dirty="0">
                <a:ea typeface="+mn-lt"/>
                <a:cs typeface="+mn-lt"/>
                <a:hlinkClick r:id="rId12"/>
              </a:rPr>
              <a:t>ion csapdák tömbbe" szervezhetők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, és ezek a tömbök alkalmas eszközökkel mozgathatók is, miközben a mozgó ionok megőrizhetik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összefonódott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állapotukat. Az összekapcsolás módja fotonos. Az ion hálók mozgatásának és távolról történő összekapcsolásának lehetősége teszi az ion csapda technológiát az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unverzális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számítástechnika nagy ígéretévé. 2023 decemberében az ion csapda módszerrel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elleőrzötten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összefonódott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állapotba hozható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Qbitek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maximális száma 32 volt, </a:t>
            </a:r>
            <a:r>
              <a:rPr lang="hu-HU" sz="1200" baseline="30000" dirty="0">
                <a:solidFill>
                  <a:srgbClr val="000000"/>
                </a:solidFill>
                <a:ea typeface="+mn-lt"/>
                <a:cs typeface="+mn-lt"/>
                <a:hlinkClick r:id="rId13"/>
              </a:rPr>
              <a:t>[</a:t>
            </a:r>
            <a:r>
              <a:rPr lang="hu-HU" sz="1200" baseline="30000" dirty="0">
                <a:ea typeface="+mn-lt"/>
                <a:cs typeface="+mn-lt"/>
                <a:hlinkClick r:id="rId13"/>
              </a:rPr>
              <a:t>2]</a:t>
            </a:r>
            <a:endParaRPr lang="hu-HU" sz="1200" dirty="0">
              <a:cs typeface="Arial"/>
            </a:endParaRP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>
              <a:cs typeface="Arial"/>
            </a:endParaRPr>
          </a:p>
        </p:txBody>
      </p:sp>
      <p:pic>
        <p:nvPicPr>
          <p:cNvPr id="2" name="Kép 1" descr="A képen szöveg, elektronika, áramkör, Elektronikus alkatrész látható&#10;&#10;Automatikusan generált leírás">
            <a:extLst>
              <a:ext uri="{FF2B5EF4-FFF2-40B4-BE49-F238E27FC236}">
                <a16:creationId xmlns:a16="http://schemas.microsoft.com/office/drawing/2014/main" id="{7C0C2F40-AF2F-307D-4959-912F29114D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73153" y="1408251"/>
            <a:ext cx="2214707" cy="247608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94A7B8C0-DF54-0FDD-F762-F8B552C1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73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Dátum helye 3">
            <a:extLst>
              <a:ext uri="{FF2B5EF4-FFF2-40B4-BE49-F238E27FC236}">
                <a16:creationId xmlns:a16="http://schemas.microsoft.com/office/drawing/2014/main" id="{3AF6371A-2D3F-A42E-03AA-9981D15B13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1359DB-AF27-4540-A60B-43C82C16B161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F1B3344-F2F3-5767-1EEF-79AA07B9D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" y="769937"/>
            <a:ext cx="9030960" cy="4386675"/>
          </a:xfrm>
          <a:prstGeom prst="rect">
            <a:avLst/>
          </a:prstGeom>
        </p:spPr>
      </p:pic>
      <p:sp>
        <p:nvSpPr>
          <p:cNvPr id="10242" name="Cím 1">
            <a:extLst>
              <a:ext uri="{FF2B5EF4-FFF2-40B4-BE49-F238E27FC236}">
                <a16:creationId xmlns:a16="http://schemas.microsoft.com/office/drawing/2014/main" id="{E22FCED3-4BE8-0059-9897-DEBC4D3E2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403350"/>
          </a:xfrm>
        </p:spPr>
        <p:txBody>
          <a:bodyPr/>
          <a:lstStyle/>
          <a:p>
            <a:r>
              <a:rPr lang="hu-HU" altLang="hu-HU" sz="2000">
                <a:solidFill>
                  <a:srgbClr val="FF0000"/>
                </a:solidFill>
              </a:rPr>
              <a:t>2/4 </a:t>
            </a:r>
            <a:r>
              <a:rPr lang="hu-HU" altLang="hu-HU" sz="2000" err="1">
                <a:solidFill>
                  <a:srgbClr val="FF0000"/>
                </a:solidFill>
              </a:rPr>
              <a:t>Solvay</a:t>
            </a:r>
            <a:r>
              <a:rPr lang="hu-HU" altLang="hu-HU" sz="2000">
                <a:solidFill>
                  <a:srgbClr val="FF0000"/>
                </a:solidFill>
              </a:rPr>
              <a:t> konferenciák (1-5) 1927 Brüsszel (30/17)</a:t>
            </a:r>
            <a:br>
              <a:rPr lang="hu-HU" altLang="hu-HU" sz="2400">
                <a:solidFill>
                  <a:srgbClr val="FF0000"/>
                </a:solidFill>
              </a:rPr>
            </a:br>
            <a:r>
              <a:rPr lang="hu-HU" altLang="hu-HU" sz="1800">
                <a:solidFill>
                  <a:srgbClr val="FF0000"/>
                </a:solidFill>
              </a:rPr>
              <a:t>(</a:t>
            </a:r>
            <a:r>
              <a:rPr lang="hu-HU" sz="1800" err="1"/>
              <a:t>Electrons</a:t>
            </a:r>
            <a:r>
              <a:rPr lang="hu-HU" sz="1800"/>
              <a:t> and </a:t>
            </a:r>
            <a:r>
              <a:rPr lang="hu-HU" sz="1800" err="1"/>
              <a:t>photons</a:t>
            </a:r>
            <a:r>
              <a:rPr lang="hu-HU" sz="1800"/>
              <a:t>)</a:t>
            </a:r>
            <a:r>
              <a:rPr lang="hu-HU" altLang="hu-HU" sz="1800">
                <a:solidFill>
                  <a:srgbClr val="FF0000"/>
                </a:solidFill>
              </a:rPr>
              <a:t> </a:t>
            </a:r>
            <a:r>
              <a:rPr lang="hu-HU" altLang="hu-HU" sz="2400">
                <a:solidFill>
                  <a:srgbClr val="FF0000"/>
                </a:solidFill>
              </a:rPr>
              <a:t>__</a:t>
            </a:r>
            <a:r>
              <a:rPr lang="hu-HU" altLang="hu-HU" sz="2000">
                <a:solidFill>
                  <a:schemeClr val="tx1"/>
                </a:solidFill>
              </a:rPr>
              <a:t>__________________________________________</a:t>
            </a:r>
            <a:r>
              <a:rPr lang="hu-HU" altLang="hu-HU" sz="2000" baseline="-10000"/>
              <a:t>ASSOCIATOR</a:t>
            </a:r>
            <a:r>
              <a:rPr lang="hu-HU" altLang="hu-HU" sz="2000">
                <a:solidFill>
                  <a:schemeClr val="tx1"/>
                </a:solidFill>
              </a:rPr>
              <a:t>___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83A3E85-15DC-41EB-6EB8-22B844B623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-1692696" y="5156612"/>
            <a:ext cx="119533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Fifth conference participants, 1927. </a:t>
            </a:r>
            <a:r>
              <a:rPr kumimoji="0" lang="en-GB" altLang="hu-HU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Institut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International de Physique Solvay in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Leopold Park"/>
              </a:rPr>
              <a:t>Leopold Park</a:t>
            </a: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 tooltip="Auguste Piccard"/>
              </a:rPr>
              <a:t>A. Piccard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 tooltip="Émile Henriot (chemist)"/>
              </a:rPr>
              <a:t>E. </a:t>
            </a:r>
            <a:r>
              <a:rPr kumimoji="0" lang="en-GB" altLang="hu-HU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 tooltip="Émile Henriot (chemist)"/>
              </a:rPr>
              <a:t>Henriot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 tooltip="Paul Ehrenfest"/>
              </a:rPr>
              <a:t>P. </a:t>
            </a:r>
            <a:r>
              <a:rPr kumimoji="0" lang="en-GB" altLang="hu-HU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 tooltip="Paul Ehrenfest"/>
              </a:rPr>
              <a:t>Ehrenfest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 tooltip="Édouard Herzen"/>
              </a:rPr>
              <a:t>E. Herzen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 tooltip="Théophile de Donder"/>
              </a:rPr>
              <a:t>Th. De Donder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0" tooltip="Erwin Schrödinger"/>
              </a:rPr>
              <a:t>E. Schrödinger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1" tooltip="Jules-Émile Verschaffelt"/>
              </a:rPr>
              <a:t>J.E. </a:t>
            </a:r>
            <a:r>
              <a:rPr kumimoji="0" lang="en-GB" altLang="hu-HU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1" tooltip="Jules-Émile Verschaffelt"/>
              </a:rPr>
              <a:t>Verschaffelt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2" tooltip="Wolfgang Pauli"/>
              </a:rPr>
              <a:t>W. Pauli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3" tooltip="Werner Heisenberg"/>
              </a:rPr>
              <a:t>W. Heisenberg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4" tooltip="R.H. Fowler"/>
              </a:rPr>
              <a:t>R.H. Fowler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5" tooltip="Léon Brillouin"/>
              </a:rPr>
              <a:t>L. Brillouin</a:t>
            </a:r>
            <a:b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6" tooltip="Peter Debye"/>
              </a:rPr>
              <a:t>P. Debye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7" tooltip="Martin Knudsen"/>
              </a:rPr>
              <a:t>M. Knudsen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8" tooltip="Lawrence Bragg"/>
              </a:rPr>
              <a:t>W.L. Bragg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9" tooltip="Hendrik Anthony Kramers"/>
              </a:rPr>
              <a:t>H.A. </a:t>
            </a:r>
            <a:r>
              <a:rPr kumimoji="0" lang="en-GB" altLang="hu-HU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9" tooltip="Hendrik Anthony Kramers"/>
              </a:rPr>
              <a:t>Kramers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0" tooltip="Paul Dirac"/>
              </a:rPr>
              <a:t>P.A.M. Dirac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1" tooltip="Arthur Compton"/>
              </a:rPr>
              <a:t>A.H. Compton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2" tooltip="Louis, 7th duc de Broglie"/>
              </a:rPr>
              <a:t>L. de Broglie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3" tooltip="Max Born"/>
              </a:rPr>
              <a:t>M. Born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4" tooltip="Niels Bohr"/>
              </a:rPr>
              <a:t>N. Bohr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b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5" tooltip="Irving Langmuir"/>
              </a:rPr>
              <a:t>Langmuir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6" tooltip="Max Planck"/>
              </a:rPr>
              <a:t>M. Planck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7" tooltip="Marie Curie"/>
              </a:rPr>
              <a:t>M. </a:t>
            </a:r>
            <a:r>
              <a:rPr kumimoji="0" lang="en-GB" altLang="hu-HU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7" tooltip="Marie Curie"/>
              </a:rPr>
              <a:t>Skłodowska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7" tooltip="Marie Curie"/>
              </a:rPr>
              <a:t>-Curie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8" tooltip="Hendrik Lorentz"/>
              </a:rPr>
              <a:t>H.A. Lorentz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9" tooltip="Albert Einstein"/>
              </a:rPr>
              <a:t>A. Einstein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0" tooltip="Paul Langevin"/>
              </a:rPr>
              <a:t>P. Langevin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1" tooltip="Charles Eugene Guye"/>
              </a:rPr>
              <a:t>Ch. E. </a:t>
            </a:r>
            <a:r>
              <a:rPr kumimoji="0" lang="en-GB" altLang="hu-HU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1" tooltip="Charles Eugene Guye"/>
              </a:rPr>
              <a:t>Guye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2" tooltip="Charles Thomson Rees Wilson"/>
              </a:rPr>
              <a:t>C.T.R. Wilson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3" tooltip="Owen Willans Richardson"/>
              </a:rPr>
              <a:t>O.W. Richardson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2B7296D-BD95-5590-D899-4B18DAF8D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0C93AE3-C214-5BCF-0A39-F76CEC6CD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5" tooltip="Irving Langmuir"/>
              </a:rPr>
              <a:t>. </a:t>
            </a:r>
            <a:endParaRPr kumimoji="0" lang="en-GB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B052D1F-7E3B-AF24-C7F2-780FA112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131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Dátum helye 3">
            <a:extLst>
              <a:ext uri="{FF2B5EF4-FFF2-40B4-BE49-F238E27FC236}">
                <a16:creationId xmlns:a16="http://schemas.microsoft.com/office/drawing/2014/main" id="{3AF6371A-2D3F-A42E-03AA-9981D15B13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1359DB-AF27-4540-A60B-43C82C16B161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10242" name="Cím 1">
            <a:extLst>
              <a:ext uri="{FF2B5EF4-FFF2-40B4-BE49-F238E27FC236}">
                <a16:creationId xmlns:a16="http://schemas.microsoft.com/office/drawing/2014/main" id="{E22FCED3-4BE8-0059-9897-DEBC4D3E2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88" y="226231"/>
            <a:ext cx="9139450" cy="1177119"/>
          </a:xfrm>
        </p:spPr>
        <p:txBody>
          <a:bodyPr/>
          <a:lstStyle/>
          <a:p>
            <a:r>
              <a:rPr lang="hu-HU" altLang="hu-HU" sz="2400" dirty="0">
                <a:solidFill>
                  <a:srgbClr val="FF0000"/>
                </a:solidFill>
              </a:rPr>
              <a:t>2/5 az első </a:t>
            </a:r>
            <a:r>
              <a:rPr lang="hu-HU" altLang="hu-HU" sz="2400" dirty="0" err="1">
                <a:solidFill>
                  <a:srgbClr val="FF0000"/>
                </a:solidFill>
              </a:rPr>
              <a:t>PhysComp</a:t>
            </a:r>
            <a:r>
              <a:rPr lang="hu-HU" altLang="hu-HU" sz="2400" dirty="0">
                <a:solidFill>
                  <a:srgbClr val="FF0000"/>
                </a:solidFill>
              </a:rPr>
              <a:t> Konferencia 1980</a:t>
            </a:r>
            <a:br>
              <a:rPr lang="hu-HU" altLang="hu-HU" sz="2400" dirty="0">
                <a:solidFill>
                  <a:srgbClr val="FF0000"/>
                </a:solidFill>
                <a:cs typeface="Arial"/>
              </a:rPr>
            </a:br>
            <a:r>
              <a:rPr lang="hu-HU" altLang="hu-HU" sz="2400" dirty="0" err="1">
                <a:solidFill>
                  <a:srgbClr val="FF0000"/>
                </a:solidFill>
                <a:cs typeface="Arial"/>
              </a:rPr>
              <a:t>Feymann</a:t>
            </a:r>
            <a:r>
              <a:rPr lang="hu-HU" altLang="hu-HU" sz="2400" dirty="0">
                <a:solidFill>
                  <a:srgbClr val="FF0000"/>
                </a:solidFill>
                <a:cs typeface="Arial"/>
              </a:rPr>
              <a:t> Általános Quantum Computer Koncepció 1982</a:t>
            </a:r>
            <a:br>
              <a:rPr lang="hu-HU" altLang="hu-HU" sz="2400" dirty="0"/>
            </a:br>
            <a:r>
              <a:rPr lang="hu-HU" altLang="hu-HU" sz="2400" dirty="0">
                <a:solidFill>
                  <a:srgbClr val="FF0000"/>
                </a:solidFill>
              </a:rPr>
              <a:t> __</a:t>
            </a:r>
            <a:r>
              <a:rPr lang="hu-HU" altLang="hu-HU" sz="2000" dirty="0">
                <a:solidFill>
                  <a:schemeClr val="tx1"/>
                </a:solidFill>
              </a:rPr>
              <a:t>__________________________________________</a:t>
            </a:r>
            <a:r>
              <a:rPr lang="hu-HU" altLang="hu-HU" sz="2000" baseline="-10000" dirty="0"/>
              <a:t>ASSOCIATOR</a:t>
            </a:r>
            <a:r>
              <a:rPr lang="hu-HU" altLang="hu-HU" sz="2000" dirty="0">
                <a:solidFill>
                  <a:schemeClr val="tx1"/>
                </a:solidFill>
              </a:rPr>
              <a:t>___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83A3E85-15DC-41EB-6EB8-22B844B623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-4550" y="4186186"/>
            <a:ext cx="901443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QC81 </a:t>
            </a:r>
            <a:r>
              <a:rPr kumimoji="0" lang="hu-HU" altLang="hu-H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000" dirty="0" err="1"/>
              <a:t>MIT’s</a:t>
            </a:r>
            <a:r>
              <a:rPr lang="hu-HU" sz="1000" dirty="0"/>
              <a:t> </a:t>
            </a:r>
            <a:r>
              <a:rPr lang="hu-HU" sz="1000" dirty="0" err="1"/>
              <a:t>Endicott</a:t>
            </a:r>
            <a:r>
              <a:rPr lang="hu-HU" sz="1000" dirty="0"/>
              <a:t> House (MIT,IBM) --</a:t>
            </a:r>
            <a:r>
              <a:rPr lang="en-US" sz="1000" dirty="0"/>
              <a:t>the birthplace of physics of computing</a:t>
            </a:r>
            <a:r>
              <a:rPr lang="hu-HU" sz="1000" dirty="0"/>
              <a:t>: </a:t>
            </a:r>
            <a:r>
              <a:rPr lang="hu-HU" sz="1000" dirty="0" err="1"/>
              <a:t>Ed</a:t>
            </a:r>
            <a:r>
              <a:rPr lang="hu-HU" sz="1000" dirty="0"/>
              <a:t> </a:t>
            </a:r>
            <a:r>
              <a:rPr lang="hu-HU" sz="1000" dirty="0" err="1"/>
              <a:t>Fredkin</a:t>
            </a:r>
            <a:r>
              <a:rPr lang="hu-HU" sz="1000" dirty="0"/>
              <a:t>, Tom </a:t>
            </a:r>
            <a:r>
              <a:rPr lang="hu-HU" sz="1000" dirty="0" err="1"/>
              <a:t>Toffoli</a:t>
            </a:r>
            <a:r>
              <a:rPr lang="hu-HU" sz="1000" dirty="0"/>
              <a:t>, Rolf </a:t>
            </a:r>
            <a:r>
              <a:rPr lang="hu-HU" sz="1000" dirty="0" err="1"/>
              <a:t>Landauer</a:t>
            </a:r>
            <a:r>
              <a:rPr lang="hu-HU" sz="1000" dirty="0"/>
              <a:t>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hu-HU" sz="1000" dirty="0"/>
              <a:t>John </a:t>
            </a:r>
            <a:r>
              <a:rPr lang="hu-HU" sz="1000" dirty="0" err="1"/>
              <a:t>Cocke</a:t>
            </a:r>
            <a:r>
              <a:rPr lang="hu-HU" sz="1000" dirty="0"/>
              <a:t>, Gregory </a:t>
            </a:r>
            <a:r>
              <a:rPr lang="hu-HU" sz="1000" dirty="0" err="1"/>
              <a:t>Chaitin</a:t>
            </a:r>
            <a:r>
              <a:rPr lang="hu-HU" sz="1000" dirty="0"/>
              <a:t>, </a:t>
            </a:r>
            <a:r>
              <a:rPr lang="hu-HU" sz="1000" dirty="0" err="1"/>
              <a:t>Charlesn</a:t>
            </a:r>
            <a:r>
              <a:rPr lang="hu-HU" sz="1000" dirty="0"/>
              <a:t> </a:t>
            </a:r>
            <a:r>
              <a:rPr lang="hu-HU" sz="1000" dirty="0" err="1"/>
              <a:t>Brnnett</a:t>
            </a:r>
            <a:r>
              <a:rPr lang="hu-HU" sz="1000" dirty="0"/>
              <a:t>. </a:t>
            </a:r>
            <a:r>
              <a:rPr lang="hu-HU" sz="1000" dirty="0" err="1"/>
              <a:t>FreemaDyson</a:t>
            </a:r>
            <a:r>
              <a:rPr lang="hu-HU" sz="1000" dirty="0"/>
              <a:t>, John </a:t>
            </a:r>
            <a:r>
              <a:rPr lang="hu-HU" sz="1000" dirty="0" err="1"/>
              <a:t>Wheeler</a:t>
            </a:r>
            <a:r>
              <a:rPr lang="hu-HU" sz="1000" dirty="0"/>
              <a:t>, Richard </a:t>
            </a:r>
            <a:r>
              <a:rPr lang="hu-HU" sz="1000" dirty="0" err="1"/>
              <a:t>Feymann</a:t>
            </a:r>
            <a:r>
              <a:rPr lang="hu-HU" sz="1000" dirty="0"/>
              <a:t>, Stephen </a:t>
            </a:r>
            <a:r>
              <a:rPr lang="hu-HU" sz="1000" dirty="0" err="1"/>
              <a:t>Wiesner</a:t>
            </a:r>
            <a:r>
              <a:rPr lang="hu-HU" sz="1000" dirty="0"/>
              <a:t>, Alexander </a:t>
            </a:r>
            <a:r>
              <a:rPr lang="hu-HU" sz="1000" dirty="0" err="1"/>
              <a:t>Halevo</a:t>
            </a:r>
            <a:r>
              <a:rPr lang="hu-HU" sz="1000" dirty="0"/>
              <a:t>, David Deutsch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000" dirty="0"/>
              <a:t>Feynman </a:t>
            </a:r>
            <a:r>
              <a:rPr lang="hu-HU" sz="1000" dirty="0"/>
              <a:t>:</a:t>
            </a:r>
            <a:r>
              <a:rPr lang="en-US" sz="1000" dirty="0"/>
              <a:t> “Nature isn’t classical, dammit, and if you want to make a simulation of nature, you’d better m</a:t>
            </a:r>
            <a:br>
              <a:rPr lang="hu-HU" sz="1000" dirty="0"/>
            </a:br>
            <a:r>
              <a:rPr lang="en-US" sz="1000" dirty="0" err="1"/>
              <a:t>ake</a:t>
            </a:r>
            <a:r>
              <a:rPr lang="en-US" sz="1000" dirty="0"/>
              <a:t> it quantum mechanical, and by golly it’s a wonderful problem, because it doesn’t look so easy.”</a:t>
            </a:r>
            <a:br>
              <a:rPr lang="hu-HU" sz="1000" dirty="0"/>
            </a:br>
            <a:r>
              <a:rPr lang="hu-HU" sz="1000" dirty="0" err="1"/>
              <a:t>Feynman</a:t>
            </a:r>
            <a:r>
              <a:rPr lang="hu-HU" sz="1000" dirty="0"/>
              <a:t> kimondta a ma már híres idézetét: "A természet nem klasszikus, a fenébe is, és ha a természet szimulációját akarod elkészíteni, akkor jobb, ha kvantummechanikusan csinálod, és a </a:t>
            </a:r>
            <a:r>
              <a:rPr lang="hu-HU" sz="1000" dirty="0" err="1"/>
              <a:t>mindenit</a:t>
            </a:r>
            <a:r>
              <a:rPr lang="hu-HU" sz="1000" dirty="0"/>
              <a:t>, ez egy csodálatos probléma, mert nem is tűnik olyan egyszerűnek.„</a:t>
            </a:r>
          </a:p>
          <a:p>
            <a:pPr marL="0" indent="0" algn="ctr">
              <a:spcBef>
                <a:spcPct val="0"/>
              </a:spcBef>
              <a:buNone/>
            </a:pPr>
            <a:endParaRPr kumimoji="0" lang="hu-HU" altLang="hu-H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kumimoji="0" lang="en-GB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2B7296D-BD95-5590-D899-4B18DAF8D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0C93AE3-C214-5BCF-0A39-F76CEC6CD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hu-HU" sz="18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A4C9BA2-DF91-D7EA-55D2-9109BB59C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" y="1196752"/>
            <a:ext cx="9144000" cy="3026072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6BD6C71-4DE2-73A6-4EE9-002EBB6E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015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Dátum helye 3">
            <a:extLst>
              <a:ext uri="{FF2B5EF4-FFF2-40B4-BE49-F238E27FC236}">
                <a16:creationId xmlns:a16="http://schemas.microsoft.com/office/drawing/2014/main" id="{3AF6371A-2D3F-A42E-03AA-9981D15B13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1359DB-AF27-4540-A60B-43C82C16B161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10242" name="Cím 1">
            <a:extLst>
              <a:ext uri="{FF2B5EF4-FFF2-40B4-BE49-F238E27FC236}">
                <a16:creationId xmlns:a16="http://schemas.microsoft.com/office/drawing/2014/main" id="{E22FCED3-4BE8-0059-9897-DEBC4D3E2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400">
                <a:solidFill>
                  <a:srgbClr val="FF0000"/>
                </a:solidFill>
              </a:rPr>
              <a:t>2/6 A  </a:t>
            </a:r>
            <a:r>
              <a:rPr lang="el-GR" sz="2400">
                <a:solidFill>
                  <a:srgbClr val="FF0000"/>
                </a:solidFill>
              </a:rPr>
              <a:t>ψ </a:t>
            </a:r>
            <a:r>
              <a:rPr lang="el-GR" sz="2400" err="1">
                <a:solidFill>
                  <a:srgbClr val="FF0000"/>
                </a:solidFill>
              </a:rPr>
              <a:t>Állapotfüggvény</a:t>
            </a:r>
            <a:r>
              <a:rPr lang="el-GR" sz="2400">
                <a:solidFill>
                  <a:srgbClr val="FF0000"/>
                </a:solidFill>
              </a:rPr>
              <a:t>  </a:t>
            </a:r>
            <a:r>
              <a:rPr lang="el-GR" sz="2400" err="1">
                <a:solidFill>
                  <a:srgbClr val="FF0000"/>
                </a:solidFill>
              </a:rPr>
              <a:t>és</a:t>
            </a:r>
            <a:r>
              <a:rPr lang="el-GR" sz="2400">
                <a:solidFill>
                  <a:srgbClr val="FF0000"/>
                </a:solidFill>
              </a:rPr>
              <a:t> </a:t>
            </a:r>
            <a:br>
              <a:rPr lang="el-GR" sz="2400">
                <a:solidFill>
                  <a:srgbClr val="FF0000"/>
                </a:solidFill>
                <a:cs typeface="Arial"/>
              </a:rPr>
            </a:br>
            <a:r>
              <a:rPr lang="el-GR" sz="2400">
                <a:solidFill>
                  <a:srgbClr val="FF0000"/>
                </a:solidFill>
                <a:cs typeface="Arial"/>
              </a:rPr>
              <a:t>KÜLÖNÖS </a:t>
            </a:r>
            <a:r>
              <a:rPr lang="el-GR" sz="2400" err="1">
                <a:solidFill>
                  <a:srgbClr val="FF0000"/>
                </a:solidFill>
                <a:cs typeface="Arial"/>
              </a:rPr>
              <a:t>tulajdonságai</a:t>
            </a:r>
            <a:br>
              <a:rPr lang="en-US"/>
            </a:br>
            <a:r>
              <a:rPr lang="hu-HU" altLang="hu-HU" sz="2400">
                <a:solidFill>
                  <a:srgbClr val="FF0000"/>
                </a:solidFill>
              </a:rPr>
              <a:t> __</a:t>
            </a:r>
            <a:r>
              <a:rPr lang="hu-HU" altLang="hu-HU" sz="2000">
                <a:solidFill>
                  <a:schemeClr val="tx1"/>
                </a:solidFill>
              </a:rPr>
              <a:t>__________________________________________</a:t>
            </a:r>
            <a:r>
              <a:rPr lang="hu-HU" altLang="hu-HU" sz="2000" baseline="-10000"/>
              <a:t>ASSOCIATOR</a:t>
            </a:r>
            <a:r>
              <a:rPr lang="hu-HU" altLang="hu-HU" sz="2000">
                <a:solidFill>
                  <a:schemeClr val="tx1"/>
                </a:solidFill>
              </a:rPr>
              <a:t>___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83A3E85-15DC-41EB-6EB8-22B844B623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35696" y="5144522"/>
            <a:ext cx="57606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kumimoji="0" lang="hu-HU" altLang="hu-H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Egy kísérlet a hullámfüggvén</a:t>
            </a:r>
            <a:r>
              <a:rPr lang="hu-HU" altLang="hu-HU" sz="1800" b="1">
                <a:latin typeface="Arial" panose="020B0604020202020204" pitchFamily="34" charset="0"/>
              </a:rPr>
              <a:t>y ábrázolására: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kumimoji="0" lang="en-GB" altLang="hu-HU" sz="1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Az </a:t>
            </a:r>
            <a:r>
              <a:rPr kumimoji="0" lang="en-GB" altLang="hu-HU" sz="1800" b="1" i="0" u="none" strike="noStrike" cap="none" normalizeH="0" baseline="0" err="1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atomi</a:t>
            </a:r>
            <a:r>
              <a:rPr kumimoji="0" lang="en-GB" altLang="hu-HU" sz="1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GB" altLang="hu-HU" sz="1800" b="1" i="0" u="none" strike="noStrike" cap="none" normalizeH="0" baseline="0" err="1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pályák</a:t>
            </a:r>
            <a:r>
              <a:rPr kumimoji="0" lang="en-GB" altLang="hu-HU" sz="1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GB" altLang="hu-HU" sz="1800" b="1" i="0" u="none" strike="noStrike" cap="none" normalizeH="0" baseline="0" err="1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alakja</a:t>
            </a:r>
            <a:r>
              <a:rPr kumimoji="0" lang="en-GB" altLang="hu-HU" sz="1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. </a:t>
            </a:r>
            <a:br>
              <a:rPr kumimoji="0" lang="hu-HU" altLang="hu-H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GB" altLang="hu-HU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Sorok</a:t>
            </a:r>
            <a:r>
              <a:rPr kumimoji="0" lang="en-GB" altLang="hu-H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1s, 2p, 3d és 4f. </a:t>
            </a:r>
            <a:r>
              <a:rPr kumimoji="0" lang="en-GB" altLang="hu-HU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Balról</a:t>
            </a:r>
            <a:r>
              <a:rPr kumimoji="0" lang="en-GB" altLang="hu-H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GB" altLang="hu-HU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jobbra</a:t>
            </a:r>
            <a:r>
              <a:rPr kumimoji="0" lang="en-GB" altLang="hu-H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m=-l,...,l . </a:t>
            </a:r>
            <a:br>
              <a:rPr kumimoji="0" lang="hu-HU" altLang="hu-H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GB" altLang="hu-HU" sz="1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en-GB" altLang="hu-HU" sz="1800" b="1" i="0" u="none" strike="noStrike" cap="none" normalizeH="0" baseline="0" err="1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színek</a:t>
            </a:r>
            <a:r>
              <a:rPr kumimoji="0" lang="en-GB" altLang="hu-HU" sz="1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n-GB" altLang="hu-HU" sz="1800" b="1" i="0" u="none" strike="noStrike" cap="none" normalizeH="0" baseline="0" err="1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hullámfüggvény</a:t>
            </a:r>
            <a:r>
              <a:rPr kumimoji="0" lang="en-GB" altLang="hu-HU" sz="1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GB" altLang="hu-HU" sz="1800" b="1" i="0" u="none" strike="noStrike" cap="none" normalizeH="0" baseline="0" err="1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fázisát</a:t>
            </a:r>
            <a:r>
              <a:rPr kumimoji="0" lang="en-GB" altLang="hu-HU" sz="1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GB" altLang="hu-HU" sz="1800" b="1" i="0" u="none" strike="noStrike" cap="none" normalizeH="0" baseline="0" err="1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mutatják</a:t>
            </a:r>
            <a:r>
              <a:rPr kumimoji="0" lang="en-GB" altLang="hu-H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2B7296D-BD95-5590-D899-4B18DAF8D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0C93AE3-C214-5BCF-0A39-F76CEC6CD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Irving Langmuir"/>
              </a:rPr>
              <a:t>. </a:t>
            </a:r>
            <a:endParaRPr kumimoji="0" lang="en-GB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E16BD9B-930F-2FEB-7E23-F67AB8F73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" y="1205470"/>
            <a:ext cx="8229600" cy="3781425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13E0BDB8-01CD-2F91-DC1C-0331A260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0905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átum helye 3">
            <a:extLst>
              <a:ext uri="{FF2B5EF4-FFF2-40B4-BE49-F238E27FC236}">
                <a16:creationId xmlns:a16="http://schemas.microsoft.com/office/drawing/2014/main" id="{2E6175C8-7795-9B64-5C16-3448B47EE0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665F86-A82B-4465-B990-AD6DEBCC9BD4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A2556F8-2794-FBD4-6D00-B0DB67B77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z="2000"/>
              <a:t>TARTALOM</a:t>
            </a:r>
            <a:br>
              <a:rPr lang="hu-HU" altLang="hu-HU" sz="2000"/>
            </a:br>
            <a:r>
              <a:rPr lang="hu-HU" altLang="hu-HU" sz="2000">
                <a:solidFill>
                  <a:schemeClr val="tx1"/>
                </a:solidFill>
              </a:rPr>
              <a:t>_______________________________________________</a:t>
            </a:r>
            <a:r>
              <a:rPr lang="hu-HU" altLang="hu-HU" sz="1600" baseline="-10000"/>
              <a:t>ASSOCIATOR</a:t>
            </a:r>
            <a:r>
              <a:rPr lang="hu-HU" altLang="hu-HU" sz="2000">
                <a:solidFill>
                  <a:schemeClr val="tx1"/>
                </a:solidFill>
              </a:rPr>
              <a:t>___</a:t>
            </a:r>
            <a:endParaRPr lang="en-GB" altLang="hu-HU" sz="2000">
              <a:solidFill>
                <a:schemeClr val="tx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939F6E5-B83C-77A8-E7C3-FB4D29B8C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560513"/>
            <a:ext cx="8229600" cy="4527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/>
              <a:t>1 ? Informatika és </a:t>
            </a:r>
            <a:r>
              <a:rPr lang="hu-HU" b="1" dirty="0"/>
              <a:t>Ꞁ COMPUTER!</a:t>
            </a:r>
            <a:endParaRPr lang="hu-HU" altLang="hu-HU" b="1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/>
              <a:t>2 </a:t>
            </a:r>
            <a:r>
              <a:rPr lang="hu-HU" altLang="hu-HU" b="1" dirty="0" err="1"/>
              <a:t>Qubit</a:t>
            </a:r>
            <a:r>
              <a:rPr lang="hu-HU" altLang="hu-HU" b="1" dirty="0"/>
              <a:t>, állapot, összefonódás</a:t>
            </a:r>
            <a:endParaRPr lang="hu-HU" altLang="hu-HU" b="1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FF0000"/>
                </a:solidFill>
              </a:rPr>
              <a:t>3 Quantum Computer Szerkezete (Elvi séma)</a:t>
            </a:r>
            <a:endParaRPr lang="hu-HU" b="1" dirty="0">
              <a:solidFill>
                <a:srgbClr val="FF0000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</a:rPr>
              <a:t>4 Gondok-Bajok (miért nincs, ha egyszer van?!)</a:t>
            </a:r>
            <a:endParaRPr lang="hu-HU" altLang="hu-HU" b="1" dirty="0">
              <a:solidFill>
                <a:srgbClr val="000000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</a:rPr>
              <a:t>5 A Quantum fölény </a:t>
            </a:r>
            <a:br>
              <a:rPr lang="hu-HU" altLang="hu-HU" b="1" dirty="0"/>
            </a:br>
            <a:r>
              <a:rPr lang="hu-HU" altLang="hu-HU" b="1" dirty="0">
                <a:solidFill>
                  <a:srgbClr val="000000"/>
                </a:solidFill>
              </a:rPr>
              <a:t>(vágy / ígéret / realitás)</a:t>
            </a:r>
            <a:endParaRPr lang="hu-HU" altLang="hu-HU" b="1" dirty="0">
              <a:solidFill>
                <a:srgbClr val="000000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</a:rPr>
              <a:t>6 „Összefonódott” algoritmusok</a:t>
            </a:r>
            <a:endParaRPr lang="hu-HU" altLang="hu-HU" b="1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  <a:cs typeface="Arial"/>
              </a:rPr>
              <a:t>7 A Quantum Informatika Taxonómiája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br>
              <a:rPr lang="hu-HU" sz="2800" dirty="0"/>
            </a:br>
            <a:endParaRPr lang="hu-HU" altLang="hu-HU" sz="2800" b="1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072378C-9D05-5C61-74C8-A3500E98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5594292"/>
      </p:ext>
    </p:extLst>
  </p:cSld>
  <p:clrMapOvr>
    <a:masterClrMapping/>
  </p:clrMapOvr>
  <p:transition spd="slow" advTm="187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>
            <a:extLst>
              <a:ext uri="{FF2B5EF4-FFF2-40B4-BE49-F238E27FC236}">
                <a16:creationId xmlns:a16="http://schemas.microsoft.com/office/drawing/2014/main" id="{EBB6881B-7A5F-3376-6245-21CE2E6B9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>
                <a:solidFill>
                  <a:srgbClr val="FF0000"/>
                </a:solidFill>
              </a:rPr>
              <a:t>3/1 Előkép: Turing-gép</a:t>
            </a:r>
            <a:br>
              <a:rPr lang="hu-HU" altLang="hu-HU" sz="3200">
                <a:solidFill>
                  <a:srgbClr val="FF0000"/>
                </a:solidFill>
              </a:rPr>
            </a:br>
            <a:r>
              <a:rPr lang="hu-HU" altLang="hu-HU" sz="2000">
                <a:solidFill>
                  <a:schemeClr val="tx1"/>
                </a:solidFill>
              </a:rPr>
              <a:t>______________________________________________</a:t>
            </a:r>
            <a:r>
              <a:rPr lang="hu-HU" altLang="hu-HU" sz="2000" baseline="-10000"/>
              <a:t>ASSOCIATOR</a:t>
            </a:r>
            <a:r>
              <a:rPr lang="hu-HU" altLang="hu-HU" sz="2000">
                <a:solidFill>
                  <a:schemeClr val="tx1"/>
                </a:solidFill>
              </a:rPr>
              <a:t>___</a:t>
            </a:r>
            <a:endParaRPr lang="hu-HU" altLang="hu-HU" sz="2000"/>
          </a:p>
        </p:txBody>
      </p:sp>
      <p:sp>
        <p:nvSpPr>
          <p:cNvPr id="12291" name="Tartalom helye 2">
            <a:extLst>
              <a:ext uri="{FF2B5EF4-FFF2-40B4-BE49-F238E27FC236}">
                <a16:creationId xmlns:a16="http://schemas.microsoft.com/office/drawing/2014/main" id="{8D1AD04B-184A-C9AC-665C-F5C32A9FB4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560513"/>
            <a:ext cx="5256213" cy="4527550"/>
          </a:xfrm>
        </p:spPr>
        <p:txBody>
          <a:bodyPr/>
          <a:lstStyle/>
          <a:p>
            <a:r>
              <a:rPr lang="hu-HU" altLang="hu-HU" sz="2000"/>
              <a:t>A.Turing (1936) által definiált számítási modell. Csak papír, ceruza + ész kell hozzá! (Gép sehol, mégis működik!)</a:t>
            </a:r>
          </a:p>
          <a:p>
            <a:r>
              <a:rPr lang="hu-HU" altLang="hu-HU" sz="2000"/>
              <a:t>Kiszámíthatóság eldöntésére jó. Egy probléma kiszámítható, ha Turing gépe véges lépésben eredményre jut!</a:t>
            </a:r>
          </a:p>
          <a:p>
            <a:r>
              <a:rPr lang="hu-HU" altLang="hu-HU" sz="2000"/>
              <a:t>Turing gép: 1 végtelen szalag 2 Állapot regiszter 3 Átmenet gráf vagy függvény</a:t>
            </a:r>
          </a:p>
          <a:p>
            <a:r>
              <a:rPr lang="hu-HU" altLang="hu-HU" sz="2000"/>
              <a:t>Működése: 1 Olvasás 2 Írás 3 Lépés (Szalagon és Gráfon)</a:t>
            </a:r>
            <a:br>
              <a:rPr lang="hu-HU" altLang="hu-HU" sz="2000"/>
            </a:br>
            <a:endParaRPr lang="hu-HU" altLang="hu-HU" sz="2000"/>
          </a:p>
        </p:txBody>
      </p:sp>
      <p:sp>
        <p:nvSpPr>
          <p:cNvPr id="12292" name="Dátum helye 3">
            <a:extLst>
              <a:ext uri="{FF2B5EF4-FFF2-40B4-BE49-F238E27FC236}">
                <a16:creationId xmlns:a16="http://schemas.microsoft.com/office/drawing/2014/main" id="{923A9740-E527-A2F7-5730-461F245CAF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ECF8A2-6420-4D81-8297-2D8FCCB43FCF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pic>
        <p:nvPicPr>
          <p:cNvPr id="12293" name="Kép 5">
            <a:extLst>
              <a:ext uri="{FF2B5EF4-FFF2-40B4-BE49-F238E27FC236}">
                <a16:creationId xmlns:a16="http://schemas.microsoft.com/office/drawing/2014/main" id="{D6D72933-5B84-2A3A-BF48-7B4FA5284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531938"/>
            <a:ext cx="3535363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Kép 7">
            <a:extLst>
              <a:ext uri="{FF2B5EF4-FFF2-40B4-BE49-F238E27FC236}">
                <a16:creationId xmlns:a16="http://schemas.microsoft.com/office/drawing/2014/main" id="{B3F3DA66-AC6D-08CE-18DD-3E51F38F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941888"/>
            <a:ext cx="52562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480F295-599C-8DBC-494D-23F613A69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>
            <a:extLst>
              <a:ext uri="{FF2B5EF4-FFF2-40B4-BE49-F238E27FC236}">
                <a16:creationId xmlns:a16="http://schemas.microsoft.com/office/drawing/2014/main" id="{8870A271-EC8A-8110-5A13-CADDEE06A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>
                <a:solidFill>
                  <a:srgbClr val="FF0000"/>
                </a:solidFill>
              </a:rPr>
              <a:t>3/2 Előkép: Analóg gép</a:t>
            </a:r>
            <a:br>
              <a:rPr lang="hu-HU" altLang="hu-HU" sz="3200">
                <a:solidFill>
                  <a:srgbClr val="FF0000"/>
                </a:solidFill>
              </a:rPr>
            </a:br>
            <a:r>
              <a:rPr lang="hu-HU" altLang="hu-HU" sz="1800">
                <a:solidFill>
                  <a:srgbClr val="000000"/>
                </a:solidFill>
              </a:rPr>
              <a:t>____________________________________________________</a:t>
            </a:r>
            <a:r>
              <a:rPr lang="hu-HU" altLang="hu-HU" sz="1800" baseline="-10000">
                <a:solidFill>
                  <a:srgbClr val="CC3300"/>
                </a:solidFill>
              </a:rPr>
              <a:t>ASSOCIATOR</a:t>
            </a:r>
            <a:r>
              <a:rPr lang="hu-HU" altLang="hu-HU" sz="1800">
                <a:solidFill>
                  <a:srgbClr val="000000"/>
                </a:solidFill>
              </a:rPr>
              <a:t>___</a:t>
            </a:r>
            <a:endParaRPr lang="hu-HU" altLang="hu-HU" sz="3200"/>
          </a:p>
        </p:txBody>
      </p:sp>
      <p:sp>
        <p:nvSpPr>
          <p:cNvPr id="14339" name="Tartalom helye 2">
            <a:extLst>
              <a:ext uri="{FF2B5EF4-FFF2-40B4-BE49-F238E27FC236}">
                <a16:creationId xmlns:a16="http://schemas.microsoft.com/office/drawing/2014/main" id="{7FE232FF-7254-3168-C028-D42306A831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5763" y="1628775"/>
            <a:ext cx="8229600" cy="4527550"/>
          </a:xfrm>
        </p:spPr>
        <p:txBody>
          <a:bodyPr/>
          <a:lstStyle/>
          <a:p>
            <a:r>
              <a:rPr lang="hu-HU" altLang="hu-HU" sz="2800" b="1">
                <a:solidFill>
                  <a:srgbClr val="FF0000"/>
                </a:solidFill>
              </a:rPr>
              <a:t>Ötlet:</a:t>
            </a:r>
            <a:r>
              <a:rPr lang="hu-HU" altLang="hu-HU" sz="2800"/>
              <a:t> Ha nincs elméleti megoldásod, modelezz és mérj – minden erőlködés nélkül a valóságot ismerheted meg! </a:t>
            </a:r>
            <a:r>
              <a:rPr lang="hu-HU" altLang="hu-HU" sz="2800" b="1">
                <a:solidFill>
                  <a:srgbClr val="FF0000"/>
                </a:solidFill>
              </a:rPr>
              <a:t>(A természet tudja a dolgát!)</a:t>
            </a:r>
            <a:br>
              <a:rPr lang="hu-HU" altLang="hu-HU" sz="2800"/>
            </a:br>
            <a:endParaRPr lang="hu-HU" altLang="hu-HU" sz="2800"/>
          </a:p>
        </p:txBody>
      </p:sp>
      <p:sp>
        <p:nvSpPr>
          <p:cNvPr id="14340" name="Dátum helye 3">
            <a:extLst>
              <a:ext uri="{FF2B5EF4-FFF2-40B4-BE49-F238E27FC236}">
                <a16:creationId xmlns:a16="http://schemas.microsoft.com/office/drawing/2014/main" id="{ABFC377A-6346-508E-29DA-6725BAD794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9A05C4-032E-4F47-A49D-CCCCBD963CB1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pic>
        <p:nvPicPr>
          <p:cNvPr id="14341" name="Kép 2">
            <a:extLst>
              <a:ext uri="{FF2B5EF4-FFF2-40B4-BE49-F238E27FC236}">
                <a16:creationId xmlns:a16="http://schemas.microsoft.com/office/drawing/2014/main" id="{A52EA89F-3561-383B-C029-87AC7765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749800"/>
            <a:ext cx="590708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Kép 4">
            <a:extLst>
              <a:ext uri="{FF2B5EF4-FFF2-40B4-BE49-F238E27FC236}">
                <a16:creationId xmlns:a16="http://schemas.microsoft.com/office/drawing/2014/main" id="{186FDD07-9E1D-1F12-FB6F-8987672E5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3073400"/>
            <a:ext cx="43719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885C38A-1578-128F-F3A4-84B5D715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>
            <a:extLst>
              <a:ext uri="{FF2B5EF4-FFF2-40B4-BE49-F238E27FC236}">
                <a16:creationId xmlns:a16="http://schemas.microsoft.com/office/drawing/2014/main" id="{A4669C26-22D0-A2BA-18EF-967A36951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88975"/>
          </a:xfrm>
        </p:spPr>
        <p:txBody>
          <a:bodyPr/>
          <a:lstStyle/>
          <a:p>
            <a:r>
              <a:rPr lang="hu-HU" altLang="hu-HU" sz="3200" dirty="0">
                <a:solidFill>
                  <a:srgbClr val="FF0000"/>
                </a:solidFill>
              </a:rPr>
              <a:t>3/3 Elvi séma: a Quantum Computer áll </a:t>
            </a:r>
            <a:r>
              <a:rPr lang="hu-HU" altLang="hu-HU" sz="1000" dirty="0">
                <a:solidFill>
                  <a:srgbClr val="FF0000"/>
                </a:solidFill>
              </a:rPr>
              <a:t>(1)</a:t>
            </a:r>
            <a:br>
              <a:rPr lang="hu-HU" altLang="hu-HU" sz="3200" dirty="0">
                <a:solidFill>
                  <a:srgbClr val="FF0000"/>
                </a:solidFill>
              </a:rPr>
            </a:br>
            <a:r>
              <a:rPr lang="hu-HU" altLang="hu-HU" sz="1800" dirty="0">
                <a:solidFill>
                  <a:srgbClr val="000000"/>
                </a:solidFill>
              </a:rPr>
              <a:t>____________________________________________________</a:t>
            </a:r>
            <a:r>
              <a:rPr lang="hu-HU" altLang="hu-HU" sz="1800" baseline="-10000" dirty="0">
                <a:solidFill>
                  <a:srgbClr val="CC3300"/>
                </a:solidFill>
              </a:rPr>
              <a:t>ASSOCIATOR</a:t>
            </a:r>
            <a:r>
              <a:rPr lang="hu-HU" altLang="hu-HU" sz="1800" dirty="0">
                <a:solidFill>
                  <a:srgbClr val="000000"/>
                </a:solidFill>
              </a:rPr>
              <a:t>___</a:t>
            </a:r>
            <a:endParaRPr lang="hu-HU" altLang="hu-HU" sz="3200" dirty="0"/>
          </a:p>
        </p:txBody>
      </p:sp>
      <p:sp>
        <p:nvSpPr>
          <p:cNvPr id="16387" name="Tartalom helye 2" hidden="1">
            <a:extLst>
              <a:ext uri="{FF2B5EF4-FFF2-40B4-BE49-F238E27FC236}">
                <a16:creationId xmlns:a16="http://schemas.microsoft.com/office/drawing/2014/main" id="{0B2567A5-CEA7-A64D-90D4-0F5CE0963A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346200"/>
            <a:ext cx="8229600" cy="4527550"/>
          </a:xfrm>
        </p:spPr>
        <p:txBody>
          <a:bodyPr/>
          <a:lstStyle/>
          <a:p>
            <a:br>
              <a:rPr lang="hu-HU" altLang="hu-HU" sz="2800"/>
            </a:br>
            <a:endParaRPr lang="hu-HU" altLang="hu-HU" sz="2800"/>
          </a:p>
        </p:txBody>
      </p:sp>
      <p:sp>
        <p:nvSpPr>
          <p:cNvPr id="16388" name="Dátum helye 3">
            <a:extLst>
              <a:ext uri="{FF2B5EF4-FFF2-40B4-BE49-F238E27FC236}">
                <a16:creationId xmlns:a16="http://schemas.microsoft.com/office/drawing/2014/main" id="{5094893D-3786-044C-5605-5967BD3A5EB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609176-4268-4C74-83AA-107A1CEDCB5F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16389" name="Szövegdoboz 1">
            <a:extLst>
              <a:ext uri="{FF2B5EF4-FFF2-40B4-BE49-F238E27FC236}">
                <a16:creationId xmlns:a16="http://schemas.microsoft.com/office/drawing/2014/main" id="{6CA24F4C-3FB3-BC5B-50DF-B43C8F1C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006475"/>
            <a:ext cx="8955087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 </a:t>
            </a:r>
            <a:r>
              <a:rPr lang="hu-HU" altLang="hu-HU" sz="2400" b="1" dirty="0"/>
              <a:t>1</a:t>
            </a:r>
            <a:r>
              <a:rPr lang="hu-HU" altLang="hu-HU" sz="1800" dirty="0"/>
              <a:t> -- egy erős </a:t>
            </a:r>
            <a:r>
              <a:rPr lang="hu-HU" altLang="hu-HU" sz="2400" b="1" dirty="0"/>
              <a:t>hagyományos számítógép</a:t>
            </a:r>
            <a:r>
              <a:rPr lang="hu-HU" altLang="hu-HU" sz="1800" dirty="0"/>
              <a:t>ből (amely elsősorban </a:t>
            </a:r>
            <a:br>
              <a:rPr lang="hu-HU" altLang="hu-HU" sz="1800" dirty="0"/>
            </a:br>
            <a:r>
              <a:rPr lang="hu-HU" altLang="hu-HU" sz="1800" dirty="0"/>
              <a:t>       a többi egység vezérlésére, ill. a külvilággal való kapcsolattartásra szolgál)            </a:t>
            </a:r>
            <a:br>
              <a:rPr lang="hu-HU" altLang="hu-HU" sz="1800" dirty="0"/>
            </a:br>
            <a:r>
              <a:rPr lang="hu-HU" altLang="hu-HU" sz="1800" dirty="0"/>
              <a:t> </a:t>
            </a:r>
            <a:r>
              <a:rPr lang="hu-HU" altLang="hu-HU" sz="2400" b="1" dirty="0"/>
              <a:t>2</a:t>
            </a:r>
            <a:r>
              <a:rPr lang="hu-HU" altLang="hu-HU" sz="1800" dirty="0"/>
              <a:t> – </a:t>
            </a:r>
            <a:r>
              <a:rPr lang="hu-HU" altLang="hu-HU" sz="2400" b="1" dirty="0" err="1"/>
              <a:t>Qbit</a:t>
            </a:r>
            <a:r>
              <a:rPr lang="hu-HU" altLang="hu-HU" sz="1800" b="1" dirty="0"/>
              <a:t> </a:t>
            </a:r>
            <a:r>
              <a:rPr lang="hu-HU" altLang="hu-HU" sz="2400" b="1" dirty="0"/>
              <a:t>memóriából</a:t>
            </a:r>
            <a:r>
              <a:rPr lang="hu-HU" altLang="hu-HU" sz="1800" dirty="0"/>
              <a:t> -- vannak megvalósítóik által kölcsönösen kétségbe vont  </a:t>
            </a:r>
            <a:br>
              <a:rPr lang="hu-HU" altLang="hu-HU" sz="1800" dirty="0"/>
            </a:br>
            <a:r>
              <a:rPr lang="hu-HU" altLang="hu-HU" sz="1800" dirty="0"/>
              <a:t>      0, 1, 2, 4, 6, 8, 12, 16, 32, 128, 256, 1000, és 2000 </a:t>
            </a:r>
            <a:r>
              <a:rPr lang="hu-HU" altLang="hu-HU" sz="1800" dirty="0" err="1"/>
              <a:t>qbites</a:t>
            </a:r>
            <a:r>
              <a:rPr lang="hu-HU" altLang="hu-HU" sz="1800" dirty="0"/>
              <a:t> kísérletek, </a:t>
            </a:r>
            <a:br>
              <a:rPr lang="hu-HU" altLang="hu-HU" sz="1800" dirty="0"/>
            </a:br>
            <a:r>
              <a:rPr lang="hu-HU" altLang="hu-HU" sz="1800" dirty="0"/>
              <a:t>      amelyek fotonikus-, </a:t>
            </a:r>
            <a:r>
              <a:rPr lang="hu-HU" altLang="hu-HU" sz="1800" dirty="0" err="1"/>
              <a:t>electron</a:t>
            </a:r>
            <a:r>
              <a:rPr lang="hu-HU" altLang="hu-HU" sz="1800" dirty="0"/>
              <a:t> csapda-, szupravezető bölcső-, </a:t>
            </a:r>
            <a:br>
              <a:rPr lang="hu-HU" altLang="hu-HU" sz="1800" dirty="0"/>
            </a:br>
            <a:r>
              <a:rPr lang="hu-HU" altLang="hu-HU" sz="1800" dirty="0"/>
              <a:t>      1 vagy 4 vegyértékű ion csapda- alapúak,</a:t>
            </a:r>
            <a:br>
              <a:rPr lang="hu-HU" altLang="hu-HU" sz="1800" dirty="0"/>
            </a:br>
            <a:r>
              <a:rPr lang="hu-HU" altLang="hu-HU" sz="2400" b="1" dirty="0"/>
              <a:t>3</a:t>
            </a:r>
            <a:r>
              <a:rPr lang="hu-HU" altLang="hu-HU" sz="1800" dirty="0"/>
              <a:t> -- </a:t>
            </a:r>
            <a:r>
              <a:rPr lang="hu-HU" altLang="hu-HU" sz="2400" b="1" dirty="0" err="1"/>
              <a:t>Qbit</a:t>
            </a:r>
            <a:r>
              <a:rPr lang="hu-HU" altLang="hu-HU" sz="1800" dirty="0"/>
              <a:t> </a:t>
            </a:r>
            <a:r>
              <a:rPr lang="hu-HU" altLang="hu-HU" sz="2400" b="1" dirty="0"/>
              <a:t>processzor</a:t>
            </a:r>
            <a:r>
              <a:rPr lang="hu-HU" altLang="hu-HU" sz="1800" dirty="0"/>
              <a:t>ból és végül </a:t>
            </a:r>
            <a:br>
              <a:rPr lang="hu-HU" altLang="hu-HU" sz="1800" dirty="0"/>
            </a:br>
            <a:r>
              <a:rPr lang="hu-HU" altLang="hu-HU" sz="2400" b="1" dirty="0"/>
              <a:t>4</a:t>
            </a:r>
            <a:r>
              <a:rPr lang="hu-HU" altLang="hu-HU" sz="1800" dirty="0"/>
              <a:t> -- egy statisztikus </a:t>
            </a:r>
            <a:r>
              <a:rPr lang="hu-HU" altLang="hu-HU" sz="2400" b="1" dirty="0"/>
              <a:t>hibajavító egység</a:t>
            </a:r>
            <a:r>
              <a:rPr lang="hu-HU" altLang="hu-HU" sz="1800" dirty="0"/>
              <a:t>ből. A hibajavító funkció hivatott </a:t>
            </a:r>
            <a:br>
              <a:rPr lang="hu-HU" altLang="hu-HU" sz="1800" dirty="0"/>
            </a:br>
            <a:r>
              <a:rPr lang="hu-HU" altLang="hu-HU" sz="1800" dirty="0"/>
              <a:t>       a   beállítások ellenőrzésére, </a:t>
            </a:r>
            <a:r>
              <a:rPr lang="hu-HU" altLang="hu-HU" sz="1800" dirty="0" err="1"/>
              <a:t>Qbit</a:t>
            </a:r>
            <a:r>
              <a:rPr lang="hu-HU" altLang="hu-HU" sz="1800" dirty="0"/>
              <a:t>-ek vagy </a:t>
            </a:r>
            <a:r>
              <a:rPr lang="hu-HU" altLang="hu-HU" sz="1800" dirty="0" err="1"/>
              <a:t>Qbit</a:t>
            </a:r>
            <a:r>
              <a:rPr lang="hu-HU" altLang="hu-HU" sz="1800" dirty="0"/>
              <a:t> csoportok állapotának</a:t>
            </a:r>
            <a:br>
              <a:rPr lang="hu-HU" altLang="hu-HU" sz="1800" dirty="0"/>
            </a:br>
            <a:r>
              <a:rPr lang="hu-HU" altLang="hu-HU" sz="1800" dirty="0"/>
              <a:t>       beállítására és fenntartására, a processzor által létrehozott </a:t>
            </a:r>
            <a:r>
              <a:rPr lang="hu-HU" altLang="hu-HU" sz="1800" dirty="0" err="1"/>
              <a:t>összefonódott</a:t>
            </a:r>
            <a:r>
              <a:rPr lang="hu-HU" altLang="hu-HU" sz="1800" dirty="0"/>
              <a:t> </a:t>
            </a:r>
            <a:br>
              <a:rPr lang="hu-HU" altLang="hu-HU" sz="1800" dirty="0"/>
            </a:br>
            <a:r>
              <a:rPr lang="hu-HU" altLang="hu-HU" sz="1800" dirty="0"/>
              <a:t>       </a:t>
            </a:r>
            <a:r>
              <a:rPr lang="hu-HU" altLang="hu-HU" sz="1800" dirty="0" err="1"/>
              <a:t>Qbit</a:t>
            </a:r>
            <a:r>
              <a:rPr lang="hu-HU" altLang="hu-HU" sz="1800" dirty="0"/>
              <a:t> (csoport) állapotok, azaz az eredmény kiolvasására. Letéteményese</a:t>
            </a:r>
            <a:br>
              <a:rPr lang="hu-HU" altLang="hu-HU" sz="1800" dirty="0"/>
            </a:br>
            <a:r>
              <a:rPr lang="hu-HU" altLang="hu-HU" sz="1800" dirty="0"/>
              <a:t>       Quantum </a:t>
            </a:r>
            <a:r>
              <a:rPr lang="hu-HU" altLang="hu-HU" sz="1800" dirty="0" err="1"/>
              <a:t>processzer</a:t>
            </a:r>
            <a:r>
              <a:rPr lang="hu-HU" altLang="hu-HU" sz="1800" dirty="0"/>
              <a:t> Quantum logikai alapú hibajavításának -- ellenőrzéseknek, a</a:t>
            </a:r>
            <a:br>
              <a:rPr lang="hu-HU" altLang="hu-HU" sz="1800" dirty="0"/>
            </a:br>
            <a:r>
              <a:rPr lang="hu-HU" altLang="hu-HU" sz="1800" dirty="0"/>
              <a:t>       számítógép üzem hibavédettségének (időbeli stabilitásának, a számítások</a:t>
            </a:r>
            <a:br>
              <a:rPr lang="hu-HU" altLang="hu-HU" sz="1800" dirty="0"/>
            </a:br>
            <a:r>
              <a:rPr lang="hu-HU" altLang="hu-HU" sz="1800" dirty="0"/>
              <a:t>       reprodukálhatóságának), végső soron az üzembiztonságnak.   </a:t>
            </a:r>
            <a:br>
              <a:rPr lang="hu-HU" altLang="hu-HU" sz="1800" dirty="0"/>
            </a:br>
            <a:r>
              <a:rPr lang="hu-HU" altLang="hu-HU" sz="2400" b="1" dirty="0"/>
              <a:t>Megjegyzés:</a:t>
            </a:r>
            <a:r>
              <a:rPr lang="hu-HU" altLang="hu-HU" sz="1800" dirty="0"/>
              <a:t> a kvantum számítógép egyfajta analóg számítógép, amely</a:t>
            </a:r>
            <a:br>
              <a:rPr lang="hu-HU" altLang="hu-HU" sz="1800" dirty="0"/>
            </a:br>
            <a:r>
              <a:rPr lang="hu-HU" altLang="hu-HU" sz="1800" dirty="0"/>
              <a:t>      működése közben nem analóg áramkörök, hanem kvantum áramkörök </a:t>
            </a:r>
            <a:br>
              <a:rPr lang="hu-HU" altLang="hu-HU" sz="1800" dirty="0"/>
            </a:br>
            <a:r>
              <a:rPr lang="hu-HU" altLang="hu-HU" sz="1800" dirty="0"/>
              <a:t>      állapotait értékeli ki, méri.  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2784335B-3936-F17C-FDAE-2AA144C26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átum helye 3">
            <a:extLst>
              <a:ext uri="{FF2B5EF4-FFF2-40B4-BE49-F238E27FC236}">
                <a16:creationId xmlns:a16="http://schemas.microsoft.com/office/drawing/2014/main" id="{3A02DA47-23C6-3193-3A20-98AA7C1499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6F1E47-95A9-400C-9865-EF8F93481059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DCFCFF6C-F458-DCC7-9F8B-B6A1B7410EE8}"/>
              </a:ext>
            </a:extLst>
          </p:cNvPr>
          <p:cNvSpPr/>
          <p:nvPr/>
        </p:nvSpPr>
        <p:spPr>
          <a:xfrm>
            <a:off x="284163" y="2349500"/>
            <a:ext cx="4248150" cy="33369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Beszédbuborék: lekerekített sarkú téglalap 7">
            <a:extLst>
              <a:ext uri="{FF2B5EF4-FFF2-40B4-BE49-F238E27FC236}">
                <a16:creationId xmlns:a16="http://schemas.microsoft.com/office/drawing/2014/main" id="{FE83D782-0A50-DA8B-FC97-FB9D372F80B4}"/>
              </a:ext>
            </a:extLst>
          </p:cNvPr>
          <p:cNvSpPr/>
          <p:nvPr/>
        </p:nvSpPr>
        <p:spPr>
          <a:xfrm>
            <a:off x="1866900" y="4735513"/>
            <a:ext cx="914400" cy="61277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Hiba Javító</a:t>
            </a:r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AED5592F-BC06-7EBB-6DAD-6EB061263F8E}"/>
              </a:ext>
            </a:extLst>
          </p:cNvPr>
          <p:cNvSpPr/>
          <p:nvPr/>
        </p:nvSpPr>
        <p:spPr>
          <a:xfrm>
            <a:off x="561975" y="2636838"/>
            <a:ext cx="3692525" cy="19446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Beszédbuborék: lekerekített sarkú téglalap 5">
            <a:extLst>
              <a:ext uri="{FF2B5EF4-FFF2-40B4-BE49-F238E27FC236}">
                <a16:creationId xmlns:a16="http://schemas.microsoft.com/office/drawing/2014/main" id="{0F631594-9207-51D0-2BF9-0669B876D364}"/>
              </a:ext>
            </a:extLst>
          </p:cNvPr>
          <p:cNvSpPr/>
          <p:nvPr/>
        </p:nvSpPr>
        <p:spPr>
          <a:xfrm>
            <a:off x="1866900" y="3768725"/>
            <a:ext cx="1166813" cy="61277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71F84156-754A-1C90-9393-0FF8647E6E79}"/>
              </a:ext>
            </a:extLst>
          </p:cNvPr>
          <p:cNvSpPr/>
          <p:nvPr/>
        </p:nvSpPr>
        <p:spPr>
          <a:xfrm>
            <a:off x="1241425" y="2770188"/>
            <a:ext cx="2447925" cy="874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Beszédbuborék: lekerekített sarkú téglalap 2">
            <a:extLst>
              <a:ext uri="{FF2B5EF4-FFF2-40B4-BE49-F238E27FC236}">
                <a16:creationId xmlns:a16="http://schemas.microsoft.com/office/drawing/2014/main" id="{ED21F290-8FED-C710-3E8E-E16AEFC17DC0}"/>
              </a:ext>
            </a:extLst>
          </p:cNvPr>
          <p:cNvSpPr/>
          <p:nvPr/>
        </p:nvSpPr>
        <p:spPr>
          <a:xfrm>
            <a:off x="1562100" y="2924175"/>
            <a:ext cx="1692275" cy="504825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Quantum</a:t>
            </a:r>
            <a:br>
              <a:rPr lang="hu-HU" dirty="0"/>
            </a:br>
            <a:r>
              <a:rPr lang="hu-HU" dirty="0"/>
              <a:t>Processzor</a:t>
            </a:r>
          </a:p>
        </p:txBody>
      </p:sp>
      <p:sp>
        <p:nvSpPr>
          <p:cNvPr id="18441" name="Szövegdoboz 4">
            <a:extLst>
              <a:ext uri="{FF2B5EF4-FFF2-40B4-BE49-F238E27FC236}">
                <a16:creationId xmlns:a16="http://schemas.microsoft.com/office/drawing/2014/main" id="{B6D48B37-BC23-4D93-BCC7-EBF6FD501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3752850"/>
            <a:ext cx="1082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/>
              <a:t>    Qbit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800"/>
              <a:t>Memória</a:t>
            </a:r>
          </a:p>
        </p:txBody>
      </p:sp>
      <p:sp>
        <p:nvSpPr>
          <p:cNvPr id="18442" name="Tartalom helye 2">
            <a:extLst>
              <a:ext uri="{FF2B5EF4-FFF2-40B4-BE49-F238E27FC236}">
                <a16:creationId xmlns:a16="http://schemas.microsoft.com/office/drawing/2014/main" id="{D594E7DE-036E-764F-FF77-E9120C703F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489075"/>
            <a:ext cx="8229600" cy="4527550"/>
          </a:xfrm>
        </p:spPr>
        <p:txBody>
          <a:bodyPr/>
          <a:lstStyle/>
          <a:p>
            <a:r>
              <a:rPr lang="hu-HU" altLang="hu-HU" sz="2800"/>
              <a:t>Az alkotó funkciók kölcsönviszonyai </a:t>
            </a:r>
            <a:r>
              <a:rPr lang="hu-HU" altLang="hu-HU" sz="2000"/>
              <a:t>(nem a Kvantum és Hagyományos áramkörök szomszédossága)</a:t>
            </a:r>
            <a:br>
              <a:rPr lang="hu-HU" altLang="hu-HU" sz="2000"/>
            </a:br>
            <a:endParaRPr lang="hu-HU" altLang="hu-HU" sz="2000"/>
          </a:p>
        </p:txBody>
      </p:sp>
      <p:sp>
        <p:nvSpPr>
          <p:cNvPr id="18443" name="Cím 1">
            <a:extLst>
              <a:ext uri="{FF2B5EF4-FFF2-40B4-BE49-F238E27FC236}">
                <a16:creationId xmlns:a16="http://schemas.microsoft.com/office/drawing/2014/main" id="{3C3DDD35-4E0B-1E3A-F8D9-8E70D9F71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dirty="0">
                <a:solidFill>
                  <a:srgbClr val="FF0000"/>
                </a:solidFill>
              </a:rPr>
              <a:t>3/4 Elvi séma: Quantum Computer (2)</a:t>
            </a:r>
            <a:br>
              <a:rPr lang="hu-HU" altLang="hu-HU" sz="3200" dirty="0"/>
            </a:br>
            <a:r>
              <a:rPr lang="hu-HU" altLang="hu-HU" sz="1800" dirty="0">
                <a:solidFill>
                  <a:srgbClr val="000000"/>
                </a:solidFill>
              </a:rPr>
              <a:t>____________________________________________________</a:t>
            </a:r>
            <a:r>
              <a:rPr lang="hu-HU" altLang="hu-HU" sz="1800" baseline="-10000" dirty="0">
                <a:solidFill>
                  <a:srgbClr val="CC3300"/>
                </a:solidFill>
              </a:rPr>
              <a:t>ASSOCIATOR</a:t>
            </a:r>
            <a:r>
              <a:rPr lang="hu-HU" altLang="hu-HU" sz="1800" dirty="0">
                <a:solidFill>
                  <a:srgbClr val="000000"/>
                </a:solidFill>
              </a:rPr>
              <a:t>___</a:t>
            </a:r>
            <a:endParaRPr lang="hu-HU" altLang="hu-HU" sz="3200" dirty="0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000D9D7F-6FD4-892A-4E80-935C570AAB69}"/>
              </a:ext>
            </a:extLst>
          </p:cNvPr>
          <p:cNvSpPr/>
          <p:nvPr/>
        </p:nvSpPr>
        <p:spPr>
          <a:xfrm>
            <a:off x="4995863" y="3141663"/>
            <a:ext cx="3105150" cy="1593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Beszédbuborék: lekerekített sarkú téglalap 9">
            <a:extLst>
              <a:ext uri="{FF2B5EF4-FFF2-40B4-BE49-F238E27FC236}">
                <a16:creationId xmlns:a16="http://schemas.microsoft.com/office/drawing/2014/main" id="{847D733B-57D3-8697-28C5-9E61936FF5BE}"/>
              </a:ext>
            </a:extLst>
          </p:cNvPr>
          <p:cNvSpPr/>
          <p:nvPr/>
        </p:nvSpPr>
        <p:spPr>
          <a:xfrm>
            <a:off x="5561013" y="3367088"/>
            <a:ext cx="2063750" cy="1008062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446" name="Szövegdoboz 10">
            <a:extLst>
              <a:ext uri="{FF2B5EF4-FFF2-40B4-BE49-F238E27FC236}">
                <a16:creationId xmlns:a16="http://schemas.microsoft.com/office/drawing/2014/main" id="{2AC96B1A-A499-6EBD-227C-D970696B1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25" y="3367088"/>
            <a:ext cx="18145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/>
              <a:t>       Vezérlő</a:t>
            </a:r>
            <a:br>
              <a:rPr lang="hu-HU" altLang="hu-HU" sz="1800"/>
            </a:br>
            <a:r>
              <a:rPr lang="hu-HU" altLang="hu-HU" sz="1800"/>
              <a:t>   Számítógép</a:t>
            </a:r>
            <a:br>
              <a:rPr lang="hu-HU" altLang="hu-HU" sz="1800"/>
            </a:br>
            <a:r>
              <a:rPr lang="hu-HU" altLang="hu-HU" sz="1800"/>
              <a:t>(Hagyományos)</a:t>
            </a:r>
          </a:p>
        </p:txBody>
      </p:sp>
      <p:sp>
        <p:nvSpPr>
          <p:cNvPr id="12" name="Nyíl: balra-jobbra mutató 11">
            <a:extLst>
              <a:ext uri="{FF2B5EF4-FFF2-40B4-BE49-F238E27FC236}">
                <a16:creationId xmlns:a16="http://schemas.microsoft.com/office/drawing/2014/main" id="{88F65425-5AA0-47FE-508D-B878F83E9E04}"/>
              </a:ext>
            </a:extLst>
          </p:cNvPr>
          <p:cNvSpPr/>
          <p:nvPr/>
        </p:nvSpPr>
        <p:spPr>
          <a:xfrm>
            <a:off x="4294188" y="3092450"/>
            <a:ext cx="1216025" cy="48418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n>
                <a:solidFill>
                  <a:schemeClr val="tx2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FBDCBB8-A4BD-CE7C-F933-81543928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átum helye 3">
            <a:extLst>
              <a:ext uri="{FF2B5EF4-FFF2-40B4-BE49-F238E27FC236}">
                <a16:creationId xmlns:a16="http://schemas.microsoft.com/office/drawing/2014/main" id="{3A02DA47-23C6-3193-3A20-98AA7C1499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6F1E47-95A9-400C-9865-EF8F93481059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18443" name="Cím 1">
            <a:extLst>
              <a:ext uri="{FF2B5EF4-FFF2-40B4-BE49-F238E27FC236}">
                <a16:creationId xmlns:a16="http://schemas.microsoft.com/office/drawing/2014/main" id="{3C3DDD35-4E0B-1E3A-F8D9-8E70D9F71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dirty="0">
                <a:solidFill>
                  <a:srgbClr val="FF0000"/>
                </a:solidFill>
              </a:rPr>
              <a:t>3/5 </a:t>
            </a:r>
            <a:r>
              <a:rPr lang="hu-HU" altLang="hu-HU" sz="2800" dirty="0" err="1">
                <a:solidFill>
                  <a:srgbClr val="FF0000"/>
                </a:solidFill>
              </a:rPr>
              <a:t>Gakorlati</a:t>
            </a:r>
            <a:r>
              <a:rPr lang="hu-HU" altLang="hu-HU" sz="2800" dirty="0">
                <a:solidFill>
                  <a:srgbClr val="FF0000"/>
                </a:solidFill>
              </a:rPr>
              <a:t> séma: Quantum Computer (3)</a:t>
            </a:r>
            <a:br>
              <a:rPr lang="hu-HU" altLang="hu-HU" sz="2800" dirty="0"/>
            </a:br>
            <a:r>
              <a:rPr lang="hu-HU" altLang="hu-HU" sz="1800" dirty="0">
                <a:solidFill>
                  <a:srgbClr val="000000"/>
                </a:solidFill>
              </a:rPr>
              <a:t>____________________________________________________</a:t>
            </a:r>
            <a:r>
              <a:rPr lang="hu-HU" altLang="hu-HU" sz="1800" baseline="-10000" dirty="0">
                <a:solidFill>
                  <a:srgbClr val="CC3300"/>
                </a:solidFill>
              </a:rPr>
              <a:t>ASSOCIATOR</a:t>
            </a:r>
            <a:r>
              <a:rPr lang="hu-HU" altLang="hu-HU" sz="1800" dirty="0">
                <a:solidFill>
                  <a:srgbClr val="000000"/>
                </a:solidFill>
              </a:rPr>
              <a:t>___</a:t>
            </a:r>
            <a:endParaRPr lang="hu-HU" altLang="hu-HU" sz="3200" dirty="0"/>
          </a:p>
        </p:txBody>
      </p:sp>
      <p:sp>
        <p:nvSpPr>
          <p:cNvPr id="18446" name="Szövegdoboz 10">
            <a:extLst>
              <a:ext uri="{FF2B5EF4-FFF2-40B4-BE49-F238E27FC236}">
                <a16:creationId xmlns:a16="http://schemas.microsoft.com/office/drawing/2014/main" id="{2AC96B1A-A499-6EBD-227C-D970696B1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25" y="3367088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/>
              <a:t>       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6C795283-98A5-9E6E-BC3C-03EF42B81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414722"/>
            <a:ext cx="6403326" cy="4876191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81AB1F73-DD45-457D-BD56-2A0A6AF6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90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átum helye 3">
            <a:extLst>
              <a:ext uri="{FF2B5EF4-FFF2-40B4-BE49-F238E27FC236}">
                <a16:creationId xmlns:a16="http://schemas.microsoft.com/office/drawing/2014/main" id="{2E6175C8-7795-9B64-5C16-3448B47EE0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665F86-A82B-4465-B990-AD6DEBCC9BD4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A2556F8-2794-FBD4-6D00-B0DB67B77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z="2000"/>
              <a:t>TARTALOM</a:t>
            </a:r>
            <a:br>
              <a:rPr lang="hu-HU" altLang="hu-HU" sz="2000"/>
            </a:br>
            <a:r>
              <a:rPr lang="hu-HU" altLang="hu-HU" sz="2000">
                <a:solidFill>
                  <a:schemeClr val="tx1"/>
                </a:solidFill>
              </a:rPr>
              <a:t>_______________________________________________</a:t>
            </a:r>
            <a:r>
              <a:rPr lang="hu-HU" altLang="hu-HU" sz="1600" baseline="-10000"/>
              <a:t>ASSOCIATOR</a:t>
            </a:r>
            <a:r>
              <a:rPr lang="hu-HU" altLang="hu-HU" sz="2000">
                <a:solidFill>
                  <a:schemeClr val="tx1"/>
                </a:solidFill>
              </a:rPr>
              <a:t>___</a:t>
            </a:r>
            <a:endParaRPr lang="en-GB" altLang="hu-HU" sz="2000">
              <a:solidFill>
                <a:schemeClr val="tx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939F6E5-B83C-77A8-E7C3-FB4D29B8C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560513"/>
            <a:ext cx="8229600" cy="4527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FF0000"/>
                </a:solidFill>
              </a:rPr>
              <a:t>1 ? Informatika és </a:t>
            </a:r>
            <a:r>
              <a:rPr lang="hu-HU" b="1" dirty="0">
                <a:solidFill>
                  <a:srgbClr val="FF0000"/>
                </a:solidFill>
              </a:rPr>
              <a:t>Ꞁ COMPUTER!</a:t>
            </a:r>
            <a:endParaRPr lang="hu-HU" altLang="hu-HU" b="1" dirty="0">
              <a:solidFill>
                <a:srgbClr val="FF0000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</a:rPr>
              <a:t>2 </a:t>
            </a:r>
            <a:r>
              <a:rPr lang="hu-HU" altLang="hu-HU" b="1" dirty="0" err="1">
                <a:solidFill>
                  <a:srgbClr val="000000"/>
                </a:solidFill>
              </a:rPr>
              <a:t>Qubit</a:t>
            </a:r>
            <a:r>
              <a:rPr lang="hu-HU" altLang="hu-HU" b="1" dirty="0">
                <a:solidFill>
                  <a:srgbClr val="000000"/>
                </a:solidFill>
              </a:rPr>
              <a:t>, állapot, összefonódás</a:t>
            </a:r>
            <a:endParaRPr lang="hu-HU" altLang="hu-HU" b="1" dirty="0">
              <a:solidFill>
                <a:srgbClr val="000000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</a:rPr>
              <a:t>3 Quantum Computer Szerkezete (Elvi séma)</a:t>
            </a:r>
            <a:endParaRPr lang="hu-HU" b="1" dirty="0">
              <a:solidFill>
                <a:srgbClr val="000000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</a:rPr>
              <a:t>4 Gondok-Bajok (miért nincs, ha egyszer van?!)</a:t>
            </a:r>
            <a:endParaRPr lang="hu-HU" altLang="hu-HU" b="1" dirty="0">
              <a:solidFill>
                <a:srgbClr val="000000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</a:rPr>
              <a:t>5 A Quantum fölény </a:t>
            </a:r>
            <a:br>
              <a:rPr lang="hu-HU" altLang="hu-HU" b="1" dirty="0"/>
            </a:br>
            <a:r>
              <a:rPr lang="hu-HU" altLang="hu-HU" b="1" dirty="0">
                <a:solidFill>
                  <a:srgbClr val="000000"/>
                </a:solidFill>
              </a:rPr>
              <a:t>(vágy / ígéret / realitás)</a:t>
            </a:r>
            <a:endParaRPr lang="hu-HU" altLang="hu-HU" b="1" dirty="0">
              <a:solidFill>
                <a:srgbClr val="000000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</a:rPr>
              <a:t>6 „Összefonódott” algoritmusok</a:t>
            </a:r>
            <a:endParaRPr lang="hu-HU" altLang="hu-HU" b="1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  <a:cs typeface="Arial"/>
              </a:rPr>
              <a:t>7 A Quantum Informatika Taxonómiája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br>
              <a:rPr lang="hu-HU" sz="2800" dirty="0"/>
            </a:br>
            <a:endParaRPr lang="hu-HU" altLang="hu-HU" sz="2800" b="1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98950ED-494A-EC01-D200-F58F61DB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9279218"/>
      </p:ext>
    </p:extLst>
  </p:cSld>
  <p:clrMapOvr>
    <a:masterClrMapping/>
  </p:clrMapOvr>
  <p:transition spd="slow" advTm="187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>
            <a:extLst>
              <a:ext uri="{FF2B5EF4-FFF2-40B4-BE49-F238E27FC236}">
                <a16:creationId xmlns:a16="http://schemas.microsoft.com/office/drawing/2014/main" id="{4B77F225-FDC8-6A3A-7914-16AF80BD5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dirty="0">
                <a:solidFill>
                  <a:srgbClr val="FF0000"/>
                </a:solidFill>
              </a:rPr>
              <a:t>3/6 A Quantum Informatikai </a:t>
            </a:r>
            <a:br>
              <a:rPr lang="hu-HU" altLang="hu-HU" sz="3200" dirty="0"/>
            </a:br>
            <a:r>
              <a:rPr lang="hu-HU" altLang="hu-HU" sz="3200" dirty="0">
                <a:solidFill>
                  <a:srgbClr val="FF0000"/>
                </a:solidFill>
              </a:rPr>
              <a:t>Eszközök fejlődéstörténete</a:t>
            </a:r>
            <a:br>
              <a:rPr lang="hu-HU" altLang="hu-HU" sz="3200" dirty="0"/>
            </a:br>
            <a:r>
              <a:rPr lang="hu-HU" altLang="hu-HU" sz="1800" dirty="0">
                <a:solidFill>
                  <a:srgbClr val="000000"/>
                </a:solidFill>
              </a:rPr>
              <a:t>____________________________________________________</a:t>
            </a:r>
            <a:r>
              <a:rPr lang="hu-HU" altLang="hu-HU" sz="1800" baseline="-10000" dirty="0">
                <a:solidFill>
                  <a:srgbClr val="CC3300"/>
                </a:solidFill>
              </a:rPr>
              <a:t>ASSOCIATOR</a:t>
            </a:r>
            <a:r>
              <a:rPr lang="hu-HU" altLang="hu-HU" sz="1800" dirty="0">
                <a:solidFill>
                  <a:srgbClr val="000000"/>
                </a:solidFill>
              </a:rPr>
              <a:t>___</a:t>
            </a:r>
            <a:endParaRPr lang="hu-HU" altLang="hu-HU" sz="3200" dirty="0"/>
          </a:p>
        </p:txBody>
      </p:sp>
      <p:sp>
        <p:nvSpPr>
          <p:cNvPr id="20483" name="Tartalom helye 2">
            <a:extLst>
              <a:ext uri="{FF2B5EF4-FFF2-40B4-BE49-F238E27FC236}">
                <a16:creationId xmlns:a16="http://schemas.microsoft.com/office/drawing/2014/main" id="{653035E7-640D-4AFE-87FD-70E445DB6A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560513"/>
            <a:ext cx="8229600" cy="4527550"/>
          </a:xfrm>
        </p:spPr>
        <p:txBody>
          <a:bodyPr/>
          <a:lstStyle/>
          <a:p>
            <a:r>
              <a:rPr lang="hu-HU" altLang="hu-HU" sz="2400" dirty="0"/>
              <a:t>2.1 A kvantum kalkulus elméleti alapjai (1900-1980) </a:t>
            </a:r>
            <a:br>
              <a:rPr lang="hu-HU" altLang="hu-HU" sz="2400" dirty="0"/>
            </a:br>
            <a:r>
              <a:rPr lang="hu-HU" altLang="hu-HU" sz="2400" dirty="0"/>
              <a:t>      A tisztán Kvantum Informatika kora</a:t>
            </a:r>
          </a:p>
          <a:p>
            <a:r>
              <a:rPr lang="hu-HU" altLang="hu-HU" sz="2400" dirty="0"/>
              <a:t>2.2 A kvantum számítástechnika kialakulása (1980-1994)</a:t>
            </a:r>
          </a:p>
          <a:p>
            <a:r>
              <a:rPr lang="hu-HU" altLang="hu-HU" sz="2400" dirty="0"/>
              <a:t>2.3 A Kvantum Algoritmusok fejlődése (1994-2000)</a:t>
            </a:r>
          </a:p>
          <a:p>
            <a:pPr eaLnBrk="1" hangingPunct="1"/>
            <a:r>
              <a:rPr lang="hu-HU" altLang="hu-HU" sz="2400" dirty="0"/>
              <a:t>2.4 A Kvantumszámítógép verseny 1. forduló (2000-2021)</a:t>
            </a:r>
          </a:p>
          <a:p>
            <a:pPr eaLnBrk="1" hangingPunct="1"/>
            <a:r>
              <a:rPr lang="hu-HU" altLang="hu-HU" sz="2400" dirty="0"/>
              <a:t>2.5 A Kvantumfölény verseny 2. forduló (2021-…</a:t>
            </a:r>
          </a:p>
          <a:p>
            <a:pPr eaLnBrk="1" hangingPunct="1"/>
            <a:r>
              <a:rPr lang="hu-HU" altLang="hu-HU" sz="2800" dirty="0"/>
              <a:t> </a:t>
            </a:r>
            <a:br>
              <a:rPr lang="hu-HU" altLang="hu-HU" sz="2800" dirty="0"/>
            </a:br>
            <a:br>
              <a:rPr lang="hu-HU" altLang="hu-HU" sz="2800" dirty="0"/>
            </a:br>
            <a:r>
              <a:rPr lang="en-US" altLang="hu-HU" sz="1800" dirty="0">
                <a:hlinkClick r:id="rId3"/>
              </a:rPr>
              <a:t>240513-(118) The First Quantum Supercomputer is Here - YouTube.html</a:t>
            </a:r>
            <a:endParaRPr lang="hu-HU" altLang="hu-HU" sz="1800" dirty="0"/>
          </a:p>
          <a:p>
            <a:pPr eaLnBrk="1" hangingPunct="1"/>
            <a:r>
              <a:rPr lang="en-US" altLang="hu-HU" sz="2000" dirty="0">
                <a:hlinkClick r:id="rId4"/>
              </a:rPr>
              <a:t>5 Best Quantum Computing Companies (June 2024) - Securities.io</a:t>
            </a:r>
            <a:endParaRPr lang="hu-HU" altLang="hu-HU" sz="2000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eaLnBrk="1" hangingPunct="1"/>
            <a:endParaRPr lang="hu-HU" altLang="hu-HU" sz="2800" dirty="0"/>
          </a:p>
        </p:txBody>
      </p:sp>
      <p:sp>
        <p:nvSpPr>
          <p:cNvPr id="20484" name="Dátum helye 3">
            <a:extLst>
              <a:ext uri="{FF2B5EF4-FFF2-40B4-BE49-F238E27FC236}">
                <a16:creationId xmlns:a16="http://schemas.microsoft.com/office/drawing/2014/main" id="{335CE04F-F299-3DA7-11AE-A8942FCE67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ECAFFD-002E-4EFC-B1CD-5DBF6356924B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C9ACF3E-9CB6-65A8-18AA-ABE8D258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20</a:t>
            </a:fld>
            <a:endParaRPr lang="hu-HU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6682022-E632-502F-756D-9DB70EA3C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u-HU" altLang="hu-HU" sz="800" b="0" i="0" u="none" strike="noStrike" cap="none" normalizeH="0" baseline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</a:br>
            <a:endParaRPr kumimoji="0" lang="hu-HU" altLang="hu-HU" sz="800" b="0" i="0" u="none" strike="noStrike" cap="none" normalizeH="0" baseline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hlinkClick r:id="rId5"/>
            <a:extLst>
              <a:ext uri="{FF2B5EF4-FFF2-40B4-BE49-F238E27FC236}">
                <a16:creationId xmlns:a16="http://schemas.microsoft.com/office/drawing/2014/main" id="{4FABB3AB-8A74-B38D-31CB-6C2A45552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3">
            <a:hlinkClick r:id="rId6"/>
            <a:extLst>
              <a:ext uri="{FF2B5EF4-FFF2-40B4-BE49-F238E27FC236}">
                <a16:creationId xmlns:a16="http://schemas.microsoft.com/office/drawing/2014/main" id="{CE9B4CCF-21C9-DF63-27C6-B1BB0E8A8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4">
            <a:hlinkClick r:id="rId7" tooltip="Következő (SHIFT+n)"/>
            <a:extLst>
              <a:ext uri="{FF2B5EF4-FFF2-40B4-BE49-F238E27FC236}">
                <a16:creationId xmlns:a16="http://schemas.microsoft.com/office/drawing/2014/main" id="{A9CDDFA5-A5E7-42AE-675D-6752F7373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3252788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61EF48A-9D86-1AC6-5984-ED99DF316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3252788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DDDDDD"/>
                </a:solidFill>
                <a:effectLst/>
                <a:latin typeface="Roboto" panose="02000000000000000000" pitchFamily="2" charset="0"/>
              </a:rPr>
              <a:t>1:18 / 8:40</a:t>
            </a:r>
            <a:endParaRPr kumimoji="0" lang="hu-HU" altLang="hu-HU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First Quantum Supercomputer is 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F87EB80-5DF9-C91F-F568-669BA0A03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u-HU" altLang="hu-HU" sz="800" b="0" i="0" u="none" strike="noStrike" cap="none" normalizeH="0" baseline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</a:br>
            <a:endParaRPr kumimoji="0" lang="hu-HU" altLang="hu-HU" sz="800" b="0" i="0" u="none" strike="noStrike" cap="none" normalizeH="0" baseline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hlinkClick r:id="rId5"/>
            <a:extLst>
              <a:ext uri="{FF2B5EF4-FFF2-40B4-BE49-F238E27FC236}">
                <a16:creationId xmlns:a16="http://schemas.microsoft.com/office/drawing/2014/main" id="{88880F1A-A269-C19F-E3A5-00C9770EE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191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" name="Rectangle 8">
            <a:hlinkClick r:id="rId6"/>
            <a:extLst>
              <a:ext uri="{FF2B5EF4-FFF2-40B4-BE49-F238E27FC236}">
                <a16:creationId xmlns:a16="http://schemas.microsoft.com/office/drawing/2014/main" id="{00BCA484-452B-1705-1FDE-58375E039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" name="Rectangle 9">
            <a:hlinkClick r:id="rId7" tooltip="Következő (SHIFT+n)"/>
            <a:extLst>
              <a:ext uri="{FF2B5EF4-FFF2-40B4-BE49-F238E27FC236}">
                <a16:creationId xmlns:a16="http://schemas.microsoft.com/office/drawing/2014/main" id="{CE96585E-AD5B-EBA8-C6E3-DB1E282CC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3252788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12BB55F-85A0-6C07-B086-8914FB7C1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3252788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DDDDDD"/>
                </a:solidFill>
                <a:effectLst/>
                <a:latin typeface="Roboto" panose="02000000000000000000" pitchFamily="2" charset="0"/>
              </a:rPr>
              <a:t>2:39 / 8:40</a:t>
            </a:r>
            <a:endParaRPr kumimoji="0" lang="hu-HU" altLang="hu-HU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First Quantum Supercomputer is 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>
            <a:extLst>
              <a:ext uri="{FF2B5EF4-FFF2-40B4-BE49-F238E27FC236}">
                <a16:creationId xmlns:a16="http://schemas.microsoft.com/office/drawing/2014/main" id="{4B77F225-FDC8-6A3A-7914-16AF80BD5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dirty="0">
                <a:solidFill>
                  <a:srgbClr val="FF0000"/>
                </a:solidFill>
              </a:rPr>
              <a:t>3/7 A Quantum Számítástechnika  </a:t>
            </a:r>
            <a:br>
              <a:rPr lang="hu-HU" altLang="hu-HU" sz="3200" dirty="0"/>
            </a:br>
            <a:r>
              <a:rPr lang="hu-HU" altLang="hu-HU" sz="3200" dirty="0">
                <a:solidFill>
                  <a:srgbClr val="FF0000"/>
                </a:solidFill>
              </a:rPr>
              <a:t>kialakulása 1</a:t>
            </a:r>
            <a:br>
              <a:rPr lang="hu-HU" altLang="hu-HU" sz="3200" dirty="0"/>
            </a:br>
            <a:r>
              <a:rPr lang="hu-HU" altLang="hu-HU" sz="1800" dirty="0">
                <a:solidFill>
                  <a:srgbClr val="000000"/>
                </a:solidFill>
              </a:rPr>
              <a:t>____________________________________________________</a:t>
            </a:r>
            <a:r>
              <a:rPr lang="hu-HU" altLang="hu-HU" sz="1800" baseline="-10000" dirty="0">
                <a:solidFill>
                  <a:srgbClr val="CC3300"/>
                </a:solidFill>
              </a:rPr>
              <a:t>ASSOCIATOR</a:t>
            </a:r>
            <a:r>
              <a:rPr lang="hu-HU" altLang="hu-HU" sz="1800" dirty="0">
                <a:solidFill>
                  <a:srgbClr val="000000"/>
                </a:solidFill>
              </a:rPr>
              <a:t>___</a:t>
            </a:r>
            <a:endParaRPr lang="hu-HU" altLang="hu-HU" sz="3200" dirty="0"/>
          </a:p>
        </p:txBody>
      </p:sp>
      <p:sp>
        <p:nvSpPr>
          <p:cNvPr id="20483" name="Tartalom helye 2">
            <a:extLst>
              <a:ext uri="{FF2B5EF4-FFF2-40B4-BE49-F238E27FC236}">
                <a16:creationId xmlns:a16="http://schemas.microsoft.com/office/drawing/2014/main" id="{653035E7-640D-4AFE-87FD-70E445DB6A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560513"/>
            <a:ext cx="8229600" cy="4527550"/>
          </a:xfrm>
        </p:spPr>
        <p:txBody>
          <a:bodyPr/>
          <a:lstStyle/>
          <a:p>
            <a:r>
              <a:rPr lang="hu-HU" sz="1800" b="1" dirty="0">
                <a:solidFill>
                  <a:srgbClr val="242424"/>
                </a:solidFill>
                <a:ea typeface="+mn-lt"/>
                <a:cs typeface="+mn-lt"/>
              </a:rPr>
              <a:t>Richard </a:t>
            </a:r>
            <a:r>
              <a:rPr lang="hu-HU" sz="1800" b="1" dirty="0" err="1">
                <a:solidFill>
                  <a:srgbClr val="242424"/>
                </a:solidFill>
                <a:ea typeface="+mn-lt"/>
                <a:cs typeface="+mn-lt"/>
              </a:rPr>
              <a:t>Feynman</a:t>
            </a:r>
            <a:r>
              <a:rPr lang="hu-HU" sz="1800" b="1" dirty="0">
                <a:solidFill>
                  <a:srgbClr val="242424"/>
                </a:solidFill>
                <a:ea typeface="+mn-lt"/>
                <a:cs typeface="+mn-lt"/>
              </a:rPr>
              <a:t> Víziója a Quantum Computerekről: </a:t>
            </a:r>
            <a:r>
              <a:rPr lang="hu-HU" sz="1600" dirty="0">
                <a:solidFill>
                  <a:srgbClr val="242424"/>
                </a:solidFill>
                <a:ea typeface="+mn-lt"/>
                <a:cs typeface="+mn-lt"/>
              </a:rPr>
              <a:t>1981-ben Richard </a:t>
            </a:r>
            <a:r>
              <a:rPr lang="hu-HU" sz="1600" dirty="0" err="1">
                <a:solidFill>
                  <a:srgbClr val="242424"/>
                </a:solidFill>
                <a:ea typeface="+mn-lt"/>
                <a:cs typeface="+mn-lt"/>
              </a:rPr>
              <a:t>Feynman</a:t>
            </a:r>
            <a:r>
              <a:rPr lang="hu-HU" sz="1600" dirty="0">
                <a:solidFill>
                  <a:srgbClr val="242424"/>
                </a:solidFill>
                <a:ea typeface="+mn-lt"/>
                <a:cs typeface="+mn-lt"/>
              </a:rPr>
              <a:t> fizikus az Első Számítási Fizikai Konferencián tartott úttörő előadást, amelyben azt javasolta, hogy egy kvantum-elvek alapján működő számítógép hatékonyan szimulálhat kvantumrendszereket. </a:t>
            </a:r>
            <a:r>
              <a:rPr lang="hu-HU" sz="1600" dirty="0" err="1">
                <a:solidFill>
                  <a:srgbClr val="242424"/>
                </a:solidFill>
                <a:ea typeface="+mn-lt"/>
                <a:cs typeface="+mn-lt"/>
              </a:rPr>
              <a:t>Feynman</a:t>
            </a:r>
            <a:r>
              <a:rPr lang="hu-HU" sz="1600" dirty="0">
                <a:solidFill>
                  <a:srgbClr val="242424"/>
                </a:solidFill>
                <a:ea typeface="+mn-lt"/>
                <a:cs typeface="+mn-lt"/>
              </a:rPr>
              <a:t> meglátása döntő jelentőségű volt, mivel rávilágított a klasszikus számítógépek kvantumjelenségek szimulációjának </a:t>
            </a:r>
            <a:r>
              <a:rPr lang="hu-HU" sz="1600" dirty="0" err="1">
                <a:solidFill>
                  <a:srgbClr val="242424"/>
                </a:solidFill>
                <a:ea typeface="+mn-lt"/>
                <a:cs typeface="+mn-lt"/>
              </a:rPr>
              <a:t>korlátaira</a:t>
            </a:r>
            <a:r>
              <a:rPr lang="hu-HU" sz="1600" dirty="0">
                <a:solidFill>
                  <a:srgbClr val="242424"/>
                </a:solidFill>
                <a:ea typeface="+mn-lt"/>
                <a:cs typeface="+mn-lt"/>
              </a:rPr>
              <a:t>, és azt </a:t>
            </a:r>
            <a:r>
              <a:rPr lang="hu-HU" sz="1600" dirty="0" err="1">
                <a:solidFill>
                  <a:srgbClr val="242424"/>
                </a:solidFill>
                <a:ea typeface="+mn-lt"/>
                <a:cs typeface="+mn-lt"/>
              </a:rPr>
              <a:t>sugallta</a:t>
            </a:r>
            <a:r>
              <a:rPr lang="hu-HU" sz="1600" dirty="0">
                <a:solidFill>
                  <a:srgbClr val="242424"/>
                </a:solidFill>
                <a:ea typeface="+mn-lt"/>
                <a:cs typeface="+mn-lt"/>
              </a:rPr>
              <a:t>, hogy a kvantumszámítógépek hatékony megoldást nyújthatnak erre a kihívásra.</a:t>
            </a:r>
            <a:endParaRPr lang="hu-HU" sz="1600" dirty="0">
              <a:ea typeface="+mn-lt"/>
              <a:cs typeface="+mn-lt"/>
            </a:endParaRPr>
          </a:p>
          <a:p>
            <a:endParaRPr lang="hu-HU" sz="1800" b="1" dirty="0">
              <a:solidFill>
                <a:srgbClr val="242424"/>
              </a:solidFill>
              <a:ea typeface="+mn-lt"/>
              <a:cs typeface="+mn-lt"/>
            </a:endParaRPr>
          </a:p>
          <a:p>
            <a:endParaRPr lang="hu-HU" altLang="hu-HU" sz="2400" dirty="0">
              <a:cs typeface="Arial"/>
            </a:endParaRPr>
          </a:p>
          <a:p>
            <a:pPr eaLnBrk="1" hangingPunct="1"/>
            <a:r>
              <a:rPr lang="hu-HU" sz="1800" b="1" dirty="0">
                <a:solidFill>
                  <a:srgbClr val="242424"/>
                </a:solidFill>
                <a:ea typeface="+mn-lt"/>
                <a:cs typeface="+mn-lt"/>
              </a:rPr>
              <a:t>Paul </a:t>
            </a:r>
            <a:r>
              <a:rPr lang="hu-HU" sz="1800" b="1" dirty="0" err="1">
                <a:solidFill>
                  <a:srgbClr val="242424"/>
                </a:solidFill>
                <a:ea typeface="+mn-lt"/>
                <a:cs typeface="+mn-lt"/>
              </a:rPr>
              <a:t>Benioff</a:t>
            </a:r>
            <a:r>
              <a:rPr lang="hu-HU" sz="1800" b="1" dirty="0">
                <a:solidFill>
                  <a:srgbClr val="242424"/>
                </a:solidFill>
                <a:ea typeface="+mn-lt"/>
                <a:cs typeface="+mn-lt"/>
              </a:rPr>
              <a:t> és a Quantum Turing Gép:</a:t>
            </a:r>
            <a:r>
              <a:rPr lang="hu-HU" sz="1500" dirty="0">
                <a:solidFill>
                  <a:srgbClr val="242424"/>
                </a:solidFill>
                <a:ea typeface="+mn-lt"/>
                <a:cs typeface="+mn-lt"/>
              </a:rPr>
              <a:t> 1982-ben Paul </a:t>
            </a:r>
            <a:r>
              <a:rPr lang="hu-HU" sz="1500" dirty="0" err="1">
                <a:solidFill>
                  <a:srgbClr val="242424"/>
                </a:solidFill>
                <a:ea typeface="+mn-lt"/>
                <a:cs typeface="+mn-lt"/>
              </a:rPr>
              <a:t>Benioff</a:t>
            </a:r>
            <a:r>
              <a:rPr lang="hu-HU" sz="1500" dirty="0">
                <a:solidFill>
                  <a:srgbClr val="242424"/>
                </a:solidFill>
                <a:ea typeface="+mn-lt"/>
                <a:cs typeface="+mn-lt"/>
              </a:rPr>
              <a:t> elméleti fizikus publikált egy tanulmányt, amelyben leírta a Turing-gép kvantummechanikai modelljét. Ez a modell, amelyet ma Kvantum Turing-gép (QTM) néven ismerünk, megalapozta a kvantumszámítási modelleket, mivel megmutatta, hogy a kvantummechanikai elvek alkalmazhatók a számítás elméleti alapjaira. </a:t>
            </a:r>
            <a:r>
              <a:rPr lang="hu-HU" sz="1500" dirty="0" err="1">
                <a:solidFill>
                  <a:srgbClr val="242424"/>
                </a:solidFill>
                <a:ea typeface="+mn-lt"/>
                <a:cs typeface="+mn-lt"/>
              </a:rPr>
              <a:t>Benioff</a:t>
            </a:r>
            <a:r>
              <a:rPr lang="hu-HU" sz="1500" dirty="0">
                <a:solidFill>
                  <a:srgbClr val="242424"/>
                </a:solidFill>
                <a:ea typeface="+mn-lt"/>
                <a:cs typeface="+mn-lt"/>
              </a:rPr>
              <a:t> munkája megmutatta, hogy a kvantumrendszerek a klasszikus Turing-gépekkel analóg módon használhatók információ elméleti megfontolások kipróbálására, sőt egyes tételek bizonyításárak elvégzésére.</a:t>
            </a:r>
            <a:endParaRPr lang="hu-HU" altLang="hu-HU" sz="2800" dirty="0">
              <a:ea typeface="+mn-lt"/>
              <a:cs typeface="+mn-lt"/>
            </a:endParaRPr>
          </a:p>
          <a:p>
            <a:endParaRPr lang="hu-HU" altLang="hu-HU" sz="2800" dirty="0">
              <a:cs typeface="Arial"/>
            </a:endParaRPr>
          </a:p>
          <a:p>
            <a:endParaRPr lang="hu-HU" altLang="hu-HU" sz="2800" dirty="0">
              <a:cs typeface="Arial"/>
            </a:endParaRPr>
          </a:p>
          <a:p>
            <a:endParaRPr lang="hu-HU" altLang="hu-HU" sz="2800" dirty="0">
              <a:cs typeface="Arial"/>
            </a:endParaRPr>
          </a:p>
          <a:p>
            <a:endParaRPr lang="hu-HU" altLang="hu-HU" sz="2800" dirty="0">
              <a:cs typeface="Arial"/>
            </a:endParaRPr>
          </a:p>
          <a:p>
            <a:endParaRPr lang="hu-HU" altLang="hu-HU" sz="2800" dirty="0">
              <a:cs typeface="Arial"/>
            </a:endParaRPr>
          </a:p>
          <a:p>
            <a:pPr marL="0" indent="0">
              <a:buNone/>
            </a:pPr>
            <a:br>
              <a:rPr lang="hu-HU" altLang="hu-HU" sz="2800" dirty="0"/>
            </a:br>
            <a:endParaRPr lang="hu-HU" altLang="hu-HU" sz="2800" dirty="0">
              <a:cs typeface="Arial"/>
            </a:endParaRPr>
          </a:p>
        </p:txBody>
      </p:sp>
      <p:sp>
        <p:nvSpPr>
          <p:cNvPr id="20484" name="Dátum helye 3">
            <a:extLst>
              <a:ext uri="{FF2B5EF4-FFF2-40B4-BE49-F238E27FC236}">
                <a16:creationId xmlns:a16="http://schemas.microsoft.com/office/drawing/2014/main" id="{335CE04F-F299-3DA7-11AE-A8942FCE67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ECAFFD-002E-4EFC-B1CD-5DBF6356924B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C9ACF3E-9CB6-65A8-18AA-ABE8D258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1900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>
            <a:extLst>
              <a:ext uri="{FF2B5EF4-FFF2-40B4-BE49-F238E27FC236}">
                <a16:creationId xmlns:a16="http://schemas.microsoft.com/office/drawing/2014/main" id="{4B77F225-FDC8-6A3A-7914-16AF80BD5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dirty="0">
                <a:solidFill>
                  <a:srgbClr val="FF0000"/>
                </a:solidFill>
              </a:rPr>
              <a:t>3/8 A Quantum Számítástechnika  </a:t>
            </a:r>
            <a:br>
              <a:rPr lang="hu-HU" altLang="hu-HU" sz="3200" dirty="0"/>
            </a:br>
            <a:r>
              <a:rPr lang="hu-HU" altLang="hu-HU" sz="3200" dirty="0">
                <a:solidFill>
                  <a:srgbClr val="FF0000"/>
                </a:solidFill>
              </a:rPr>
              <a:t>kialakulása 2</a:t>
            </a:r>
            <a:br>
              <a:rPr lang="hu-HU" altLang="hu-HU" sz="3200" dirty="0"/>
            </a:br>
            <a:r>
              <a:rPr lang="hu-HU" altLang="hu-HU" sz="1800" dirty="0">
                <a:solidFill>
                  <a:srgbClr val="000000"/>
                </a:solidFill>
              </a:rPr>
              <a:t>____________________________________________________</a:t>
            </a:r>
            <a:r>
              <a:rPr lang="hu-HU" altLang="hu-HU" sz="1800" baseline="-10000" dirty="0">
                <a:solidFill>
                  <a:srgbClr val="CC3300"/>
                </a:solidFill>
              </a:rPr>
              <a:t>ASSOCIATOR</a:t>
            </a:r>
            <a:r>
              <a:rPr lang="hu-HU" altLang="hu-HU" sz="1800" dirty="0">
                <a:solidFill>
                  <a:srgbClr val="000000"/>
                </a:solidFill>
              </a:rPr>
              <a:t>___</a:t>
            </a:r>
            <a:endParaRPr lang="hu-HU" altLang="hu-HU" sz="3200" dirty="0">
              <a:cs typeface="Arial"/>
            </a:endParaRPr>
          </a:p>
        </p:txBody>
      </p:sp>
      <p:sp>
        <p:nvSpPr>
          <p:cNvPr id="20483" name="Tartalom helye 2">
            <a:extLst>
              <a:ext uri="{FF2B5EF4-FFF2-40B4-BE49-F238E27FC236}">
                <a16:creationId xmlns:a16="http://schemas.microsoft.com/office/drawing/2014/main" id="{653035E7-640D-4AFE-87FD-70E445DB6A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403349"/>
            <a:ext cx="8229600" cy="4841875"/>
          </a:xfrm>
        </p:spPr>
        <p:txBody>
          <a:bodyPr/>
          <a:lstStyle/>
          <a:p>
            <a:r>
              <a:rPr lang="hu-HU" sz="1800" b="1" dirty="0">
                <a:solidFill>
                  <a:srgbClr val="242424"/>
                </a:solidFill>
                <a:ea typeface="+mn-lt"/>
                <a:cs typeface="+mn-lt"/>
              </a:rPr>
              <a:t>David Deutsch és az Univerzális Quantum Számítógép (</a:t>
            </a:r>
            <a:r>
              <a:rPr lang="hu-HU" sz="1800" b="1" dirty="0" err="1">
                <a:solidFill>
                  <a:srgbClr val="242424"/>
                </a:solidFill>
                <a:ea typeface="+mn-lt"/>
                <a:cs typeface="+mn-lt"/>
              </a:rPr>
              <a:t>Universal</a:t>
            </a:r>
            <a:r>
              <a:rPr lang="hu-HU" sz="1800" b="1" dirty="0">
                <a:solidFill>
                  <a:srgbClr val="242424"/>
                </a:solidFill>
                <a:ea typeface="+mn-lt"/>
                <a:cs typeface="+mn-lt"/>
              </a:rPr>
              <a:t> Quantum Computer):</a:t>
            </a:r>
            <a:r>
              <a:rPr lang="hu-HU" sz="1500" dirty="0">
                <a:solidFill>
                  <a:srgbClr val="242424"/>
                </a:solidFill>
                <a:ea typeface="+mn-lt"/>
                <a:cs typeface="+mn-lt"/>
              </a:rPr>
              <a:t> </a:t>
            </a:r>
            <a:r>
              <a:rPr lang="hu-HU" sz="1400" dirty="0">
                <a:solidFill>
                  <a:srgbClr val="242424"/>
                </a:solidFill>
                <a:ea typeface="+mn-lt"/>
                <a:cs typeface="+mn-lt"/>
              </a:rPr>
              <a:t>1985-ben David Deutsch brit fizikus úttörő tanulmányt publikált, amelyben bemutatta az univerzális kvantumszámítógép fogalmát. Deutsch munkája </a:t>
            </a:r>
            <a:r>
              <a:rPr lang="hu-HU" sz="1400" dirty="0" err="1">
                <a:solidFill>
                  <a:srgbClr val="242424"/>
                </a:solidFill>
                <a:ea typeface="+mn-lt"/>
                <a:cs typeface="+mn-lt"/>
              </a:rPr>
              <a:t>Feynman</a:t>
            </a:r>
            <a:r>
              <a:rPr lang="hu-HU" sz="1400" dirty="0">
                <a:solidFill>
                  <a:srgbClr val="242424"/>
                </a:solidFill>
                <a:ea typeface="+mn-lt"/>
                <a:cs typeface="+mn-lt"/>
              </a:rPr>
              <a:t> és </a:t>
            </a:r>
            <a:r>
              <a:rPr lang="hu-HU" sz="1400" dirty="0" err="1">
                <a:solidFill>
                  <a:srgbClr val="242424"/>
                </a:solidFill>
                <a:ea typeface="+mn-lt"/>
                <a:cs typeface="+mn-lt"/>
              </a:rPr>
              <a:t>Benioff</a:t>
            </a:r>
            <a:r>
              <a:rPr lang="hu-HU" sz="1400" dirty="0">
                <a:solidFill>
                  <a:srgbClr val="242424"/>
                </a:solidFill>
                <a:ea typeface="+mn-lt"/>
                <a:cs typeface="+mn-lt"/>
              </a:rPr>
              <a:t> elképzeléseire épült, és konkrétabb keretet adott a kvantumszámítógépek működésének megértéséhez. Kimutatta, hogy egy univerzális kvantumszámítógép bármilyen számítást képes elvégezni, amit egy klasszikus számítógép is, de a kvantummechanikától elvárható előnyökkel: </a:t>
            </a:r>
            <a:r>
              <a:rPr lang="hu-HU" sz="1400" dirty="0" err="1">
                <a:solidFill>
                  <a:srgbClr val="242424"/>
                </a:solidFill>
                <a:ea typeface="+mn-lt"/>
                <a:cs typeface="+mn-lt"/>
              </a:rPr>
              <a:t>Qbit</a:t>
            </a:r>
            <a:r>
              <a:rPr lang="hu-HU" sz="1400" dirty="0">
                <a:solidFill>
                  <a:srgbClr val="242424"/>
                </a:solidFill>
                <a:ea typeface="+mn-lt"/>
                <a:cs typeface="+mn-lt"/>
              </a:rPr>
              <a:t> szuperpozíció + összefonódás + időtlen kiértékelés + csodás távolhatás, vagyis az összes szoba jöhető állapotok számítás nélküli kiértékelésével. Deutsch munkája megalapozta a kvantumalgoritmusok fejlesztését is, egy egyre fejlődő és szabványosítható </a:t>
            </a:r>
            <a:r>
              <a:rPr lang="hu-HU" sz="1400" dirty="0" err="1">
                <a:solidFill>
                  <a:srgbClr val="242424"/>
                </a:solidFill>
                <a:ea typeface="+mn-lt"/>
                <a:cs typeface="+mn-lt"/>
              </a:rPr>
              <a:t>kapu+áramkör+művelet</a:t>
            </a:r>
            <a:r>
              <a:rPr lang="hu-HU" sz="1400" dirty="0">
                <a:solidFill>
                  <a:srgbClr val="242424"/>
                </a:solidFill>
                <a:ea typeface="+mn-lt"/>
                <a:cs typeface="+mn-lt"/>
              </a:rPr>
              <a:t> készlet bevezetésével, vagyis a Quantum programnyelvek lehetőségének megteremtésével. Ezzel a kvantum informatikai kutatások ismételten kulcsfontosságú területévé váltak.</a:t>
            </a:r>
            <a:endParaRPr lang="hu-HU" sz="1400" dirty="0">
              <a:solidFill>
                <a:srgbClr val="242424"/>
              </a:solidFill>
              <a:cs typeface="Arial"/>
            </a:endParaRPr>
          </a:p>
          <a:p>
            <a:r>
              <a:rPr lang="hu-HU" sz="1600" b="1" dirty="0">
                <a:solidFill>
                  <a:srgbClr val="242424"/>
                </a:solidFill>
                <a:ea typeface="+mn-lt"/>
                <a:cs typeface="+mn-lt"/>
              </a:rPr>
              <a:t>A Quantum Kapuk és Áramkörök kifejlesztése (Quantum </a:t>
            </a:r>
            <a:r>
              <a:rPr lang="hu-HU" sz="1600" b="1" dirty="0" err="1">
                <a:solidFill>
                  <a:srgbClr val="242424"/>
                </a:solidFill>
                <a:ea typeface="+mn-lt"/>
                <a:cs typeface="+mn-lt"/>
              </a:rPr>
              <a:t>Logic</a:t>
            </a:r>
            <a:r>
              <a:rPr lang="hu-HU" sz="1600" b="1" dirty="0">
                <a:solidFill>
                  <a:srgbClr val="242424"/>
                </a:solidFill>
                <a:ea typeface="+mn-lt"/>
                <a:cs typeface="+mn-lt"/>
              </a:rPr>
              <a:t> </a:t>
            </a:r>
            <a:r>
              <a:rPr lang="hu-HU" sz="1600" b="1" dirty="0" err="1">
                <a:solidFill>
                  <a:srgbClr val="242424"/>
                </a:solidFill>
                <a:ea typeface="+mn-lt"/>
                <a:cs typeface="+mn-lt"/>
              </a:rPr>
              <a:t>Gates</a:t>
            </a:r>
            <a:r>
              <a:rPr lang="hu-HU" sz="1600" b="1" dirty="0">
                <a:solidFill>
                  <a:srgbClr val="242424"/>
                </a:solidFill>
                <a:ea typeface="+mn-lt"/>
                <a:cs typeface="+mn-lt"/>
              </a:rPr>
              <a:t>): </a:t>
            </a:r>
            <a:r>
              <a:rPr lang="hu-HU" sz="1600" dirty="0">
                <a:solidFill>
                  <a:srgbClr val="242424"/>
                </a:solidFill>
                <a:ea typeface="+mn-lt"/>
                <a:cs typeface="+mn-lt"/>
              </a:rPr>
              <a:t>A kvantumszámítástechnika koncepció kikristályosodásával a kutatók elkezdtek foglalkozni a kvantum logikai kapuk fejlesztésével, amelyek a kvantum áramkörök építőkövei. A kvantumlogikai kapuk analógjai a klasszikus logikai kapuknak, de bitek helyett </a:t>
            </a:r>
            <a:r>
              <a:rPr lang="hu-HU" sz="1600" dirty="0" err="1">
                <a:solidFill>
                  <a:srgbClr val="242424"/>
                </a:solidFill>
                <a:ea typeface="+mn-lt"/>
                <a:cs typeface="+mn-lt"/>
              </a:rPr>
              <a:t>qubitekkel</a:t>
            </a:r>
            <a:r>
              <a:rPr lang="hu-HU" sz="1600" dirty="0">
                <a:solidFill>
                  <a:srgbClr val="242424"/>
                </a:solidFill>
                <a:ea typeface="+mn-lt"/>
                <a:cs typeface="+mn-lt"/>
              </a:rPr>
              <a:t> működnek, lehetővé téve a kvantummechanikai képességek kihasználását. Az 1980-as évek végén és az 1990-es évek elején megalkották például a CNOT-kaput és a </a:t>
            </a:r>
            <a:r>
              <a:rPr lang="hu-HU" sz="1600" dirty="0" err="1">
                <a:solidFill>
                  <a:srgbClr val="242424"/>
                </a:solidFill>
                <a:ea typeface="+mn-lt"/>
                <a:cs typeface="+mn-lt"/>
              </a:rPr>
              <a:t>Toffoli</a:t>
            </a:r>
            <a:r>
              <a:rPr lang="hu-HU" sz="1600" dirty="0">
                <a:solidFill>
                  <a:srgbClr val="242424"/>
                </a:solidFill>
                <a:ea typeface="+mn-lt"/>
                <a:cs typeface="+mn-lt"/>
              </a:rPr>
              <a:t>-kaput, amelyek később a kvantumalgoritmusok és -áramkörök szabványos alapvető elemeivé váltak.</a:t>
            </a:r>
            <a:endParaRPr lang="hu-HU" sz="16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hu-HU" sz="1800" b="1" dirty="0">
              <a:solidFill>
                <a:srgbClr val="242424"/>
              </a:solidFill>
              <a:ea typeface="+mn-lt"/>
              <a:cs typeface="+mn-lt"/>
            </a:endParaRPr>
          </a:p>
          <a:p>
            <a:br>
              <a:rPr lang="hu-HU" altLang="hu-HU" sz="2800" dirty="0"/>
            </a:br>
            <a:endParaRPr lang="hu-HU" altLang="hu-HU" sz="2800" dirty="0">
              <a:cs typeface="Arial"/>
            </a:endParaRPr>
          </a:p>
        </p:txBody>
      </p:sp>
      <p:sp>
        <p:nvSpPr>
          <p:cNvPr id="20484" name="Dátum helye 3">
            <a:extLst>
              <a:ext uri="{FF2B5EF4-FFF2-40B4-BE49-F238E27FC236}">
                <a16:creationId xmlns:a16="http://schemas.microsoft.com/office/drawing/2014/main" id="{335CE04F-F299-3DA7-11AE-A8942FCE67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ECAFFD-002E-4EFC-B1CD-5DBF6356924B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C9ACF3E-9CB6-65A8-18AA-ABE8D258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7565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>
            <a:extLst>
              <a:ext uri="{FF2B5EF4-FFF2-40B4-BE49-F238E27FC236}">
                <a16:creationId xmlns:a16="http://schemas.microsoft.com/office/drawing/2014/main" id="{4B77F225-FDC8-6A3A-7914-16AF80BD5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dirty="0">
                <a:solidFill>
                  <a:srgbClr val="FF0000"/>
                </a:solidFill>
              </a:rPr>
              <a:t>3/9 A Quantum Informatikai </a:t>
            </a:r>
            <a:br>
              <a:rPr lang="hu-HU" altLang="hu-HU" sz="3200" dirty="0"/>
            </a:br>
            <a:r>
              <a:rPr lang="hu-HU" altLang="hu-HU" sz="3200" dirty="0">
                <a:solidFill>
                  <a:srgbClr val="FF0000"/>
                </a:solidFill>
              </a:rPr>
              <a:t>Eszközök fejlődési perspektívái</a:t>
            </a:r>
            <a:br>
              <a:rPr lang="hu-HU" altLang="hu-HU" sz="3200" dirty="0"/>
            </a:br>
            <a:r>
              <a:rPr lang="hu-HU" altLang="hu-HU" sz="1800" dirty="0">
                <a:solidFill>
                  <a:srgbClr val="000000"/>
                </a:solidFill>
              </a:rPr>
              <a:t>____________________________________________________</a:t>
            </a:r>
            <a:r>
              <a:rPr lang="hu-HU" altLang="hu-HU" sz="1800" baseline="-10000" dirty="0">
                <a:solidFill>
                  <a:srgbClr val="CC3300"/>
                </a:solidFill>
              </a:rPr>
              <a:t>ASSOCIATOR</a:t>
            </a:r>
            <a:r>
              <a:rPr lang="hu-HU" altLang="hu-HU" sz="1800" dirty="0">
                <a:solidFill>
                  <a:srgbClr val="000000"/>
                </a:solidFill>
              </a:rPr>
              <a:t>___</a:t>
            </a:r>
            <a:endParaRPr lang="hu-HU" altLang="hu-HU" sz="3200" dirty="0"/>
          </a:p>
        </p:txBody>
      </p:sp>
      <p:sp>
        <p:nvSpPr>
          <p:cNvPr id="20484" name="Dátum helye 3">
            <a:extLst>
              <a:ext uri="{FF2B5EF4-FFF2-40B4-BE49-F238E27FC236}">
                <a16:creationId xmlns:a16="http://schemas.microsoft.com/office/drawing/2014/main" id="{335CE04F-F299-3DA7-11AE-A8942FCE67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ECAFFD-002E-4EFC-B1CD-5DBF6356924B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0DB0944D-C0F6-21F0-BA92-30221705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23</a:t>
            </a:fld>
            <a:endParaRPr lang="hu-HU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A6C6DA9A-FB81-B7AB-84E8-7BD84D314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400" y="1600200"/>
            <a:ext cx="8407400" cy="4525963"/>
          </a:xfrm>
        </p:spPr>
      </p:pic>
    </p:spTree>
    <p:extLst>
      <p:ext uri="{BB962C8B-B14F-4D97-AF65-F5344CB8AC3E}">
        <p14:creationId xmlns:p14="http://schemas.microsoft.com/office/powerpoint/2010/main" val="634047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>
            <a:extLst>
              <a:ext uri="{FF2B5EF4-FFF2-40B4-BE49-F238E27FC236}">
                <a16:creationId xmlns:a16="http://schemas.microsoft.com/office/drawing/2014/main" id="{4B77F225-FDC8-6A3A-7914-16AF80BD5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dirty="0">
                <a:solidFill>
                  <a:srgbClr val="FF0000"/>
                </a:solidFill>
              </a:rPr>
              <a:t>3/11 A Quantum </a:t>
            </a:r>
            <a:r>
              <a:rPr lang="hu-HU" altLang="hu-HU" sz="3200" dirty="0" err="1">
                <a:solidFill>
                  <a:srgbClr val="FF0000"/>
                </a:solidFill>
              </a:rPr>
              <a:t>Hype</a:t>
            </a:r>
            <a:r>
              <a:rPr lang="hu-HU" altLang="hu-HU" sz="3200" dirty="0">
                <a:solidFill>
                  <a:srgbClr val="FF0000"/>
                </a:solidFill>
              </a:rPr>
              <a:t> jelenségek 1 </a:t>
            </a:r>
            <a:r>
              <a:rPr lang="hu-HU" altLang="hu-HU" sz="2800" dirty="0">
                <a:solidFill>
                  <a:srgbClr val="FF0000"/>
                </a:solidFill>
              </a:rPr>
              <a:t>Cégalapítási és eszközfejlesztési "őrület"</a:t>
            </a:r>
            <a:br>
              <a:rPr lang="hu-HU" altLang="hu-HU" sz="2800" dirty="0"/>
            </a:br>
            <a:r>
              <a:rPr lang="hu-HU" altLang="hu-HU" sz="1800" dirty="0">
                <a:solidFill>
                  <a:srgbClr val="000000"/>
                </a:solidFill>
              </a:rPr>
              <a:t>____________________________________________________</a:t>
            </a:r>
            <a:r>
              <a:rPr lang="hu-HU" altLang="hu-HU" sz="1800" baseline="-10000" dirty="0">
                <a:solidFill>
                  <a:srgbClr val="CC3300"/>
                </a:solidFill>
              </a:rPr>
              <a:t>ASSOCIATOR</a:t>
            </a:r>
            <a:r>
              <a:rPr lang="hu-HU" altLang="hu-HU" sz="1800" dirty="0">
                <a:solidFill>
                  <a:srgbClr val="000000"/>
                </a:solidFill>
              </a:rPr>
              <a:t>___</a:t>
            </a:r>
            <a:endParaRPr lang="hu-HU" altLang="hu-HU" sz="3200" dirty="0">
              <a:cs typeface="Arial"/>
            </a:endParaRPr>
          </a:p>
        </p:txBody>
      </p:sp>
      <p:sp>
        <p:nvSpPr>
          <p:cNvPr id="20483" name="Tartalom helye 2">
            <a:extLst>
              <a:ext uri="{FF2B5EF4-FFF2-40B4-BE49-F238E27FC236}">
                <a16:creationId xmlns:a16="http://schemas.microsoft.com/office/drawing/2014/main" id="{653035E7-640D-4AFE-87FD-70E445DB6A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560513"/>
            <a:ext cx="8229600" cy="4527550"/>
          </a:xfrm>
        </p:spPr>
        <p:txBody>
          <a:bodyPr/>
          <a:lstStyle/>
          <a:p>
            <a:endParaRPr lang="hu-HU" sz="1800" b="1">
              <a:solidFill>
                <a:srgbClr val="242424"/>
              </a:solidFill>
              <a:ea typeface="+mn-lt"/>
              <a:cs typeface="+mn-lt"/>
            </a:endParaRPr>
          </a:p>
          <a:p>
            <a:br>
              <a:rPr lang="hu-HU" altLang="hu-HU" sz="2800"/>
            </a:br>
            <a:endParaRPr lang="hu-HU" altLang="hu-HU" sz="2800">
              <a:cs typeface="Arial"/>
            </a:endParaRPr>
          </a:p>
        </p:txBody>
      </p:sp>
      <p:sp>
        <p:nvSpPr>
          <p:cNvPr id="20484" name="Dátum helye 3">
            <a:extLst>
              <a:ext uri="{FF2B5EF4-FFF2-40B4-BE49-F238E27FC236}">
                <a16:creationId xmlns:a16="http://schemas.microsoft.com/office/drawing/2014/main" id="{335CE04F-F299-3DA7-11AE-A8942FCE67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ECAFFD-002E-4EFC-B1CD-5DBF6356924B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C9ACF3E-9CB6-65A8-18AA-ABE8D258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24</a:t>
            </a:fld>
            <a:endParaRPr lang="hu-HU"/>
          </a:p>
        </p:txBody>
      </p:sp>
      <p:pic>
        <p:nvPicPr>
          <p:cNvPr id="3" name="Kép 2" descr="A képen szöveg, képernyőkép, Betűtípus, sor látható&#10;&#10;Automatikusan generált leírás">
            <a:extLst>
              <a:ext uri="{FF2B5EF4-FFF2-40B4-BE49-F238E27FC236}">
                <a16:creationId xmlns:a16="http://schemas.microsoft.com/office/drawing/2014/main" id="{EF702125-F2BA-5D40-1E26-52B6713CA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329" y="1399853"/>
            <a:ext cx="66770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50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>
            <a:extLst>
              <a:ext uri="{FF2B5EF4-FFF2-40B4-BE49-F238E27FC236}">
                <a16:creationId xmlns:a16="http://schemas.microsoft.com/office/drawing/2014/main" id="{4B77F225-FDC8-6A3A-7914-16AF80BD5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dirty="0">
                <a:solidFill>
                  <a:srgbClr val="FF0000"/>
                </a:solidFill>
              </a:rPr>
              <a:t>3/12 A Quantum </a:t>
            </a:r>
            <a:r>
              <a:rPr lang="hu-HU" altLang="hu-HU" sz="3200" dirty="0" err="1">
                <a:solidFill>
                  <a:srgbClr val="FF0000"/>
                </a:solidFill>
              </a:rPr>
              <a:t>Hype</a:t>
            </a:r>
            <a:r>
              <a:rPr lang="hu-HU" altLang="hu-HU" sz="3200" dirty="0">
                <a:solidFill>
                  <a:srgbClr val="FF0000"/>
                </a:solidFill>
              </a:rPr>
              <a:t> jelenségek 2 </a:t>
            </a:r>
            <a:br>
              <a:rPr lang="hu-HU" altLang="hu-HU" sz="3200" dirty="0">
                <a:solidFill>
                  <a:srgbClr val="FF0000"/>
                </a:solidFill>
              </a:rPr>
            </a:br>
            <a:r>
              <a:rPr lang="hu-HU" altLang="hu-HU" sz="3200" dirty="0">
                <a:solidFill>
                  <a:srgbClr val="FF0000"/>
                </a:solidFill>
              </a:rPr>
              <a:t>… és a</a:t>
            </a:r>
            <a:r>
              <a:rPr lang="hu-HU" altLang="hu-HU" sz="2800" dirty="0">
                <a:solidFill>
                  <a:srgbClr val="FF0000"/>
                </a:solidFill>
              </a:rPr>
              <a:t> „Bukszák” megnyílnak</a:t>
            </a:r>
            <a:br>
              <a:rPr lang="hu-HU" altLang="hu-HU" sz="2800" dirty="0">
                <a:solidFill>
                  <a:srgbClr val="FF0000"/>
                </a:solidFill>
              </a:rPr>
            </a:br>
            <a:r>
              <a:rPr lang="hu-HU" altLang="hu-HU" sz="1800" dirty="0">
                <a:solidFill>
                  <a:srgbClr val="000000"/>
                </a:solidFill>
              </a:rPr>
              <a:t>____________________________________________________</a:t>
            </a:r>
            <a:r>
              <a:rPr lang="hu-HU" altLang="hu-HU" sz="1800" baseline="-10000" dirty="0">
                <a:solidFill>
                  <a:srgbClr val="CC3300"/>
                </a:solidFill>
              </a:rPr>
              <a:t>ASSOCIATOR</a:t>
            </a:r>
            <a:r>
              <a:rPr lang="hu-HU" altLang="hu-HU" sz="1800" dirty="0">
                <a:solidFill>
                  <a:srgbClr val="000000"/>
                </a:solidFill>
              </a:rPr>
              <a:t>___</a:t>
            </a:r>
            <a:endParaRPr lang="hu-HU" altLang="hu-HU" sz="3200" dirty="0">
              <a:cs typeface="Arial"/>
            </a:endParaRPr>
          </a:p>
        </p:txBody>
      </p:sp>
      <p:sp>
        <p:nvSpPr>
          <p:cNvPr id="20483" name="Tartalom helye 2">
            <a:extLst>
              <a:ext uri="{FF2B5EF4-FFF2-40B4-BE49-F238E27FC236}">
                <a16:creationId xmlns:a16="http://schemas.microsoft.com/office/drawing/2014/main" id="{653035E7-640D-4AFE-87FD-70E445DB6A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560513"/>
            <a:ext cx="8229600" cy="4527550"/>
          </a:xfrm>
        </p:spPr>
        <p:txBody>
          <a:bodyPr/>
          <a:lstStyle/>
          <a:p>
            <a:endParaRPr lang="hu-HU" sz="1800" b="1">
              <a:solidFill>
                <a:srgbClr val="242424"/>
              </a:solidFill>
              <a:ea typeface="+mn-lt"/>
              <a:cs typeface="+mn-lt"/>
            </a:endParaRPr>
          </a:p>
          <a:p>
            <a:br>
              <a:rPr lang="hu-HU" altLang="hu-HU" sz="2800"/>
            </a:br>
            <a:endParaRPr lang="hu-HU" altLang="hu-HU" sz="2800">
              <a:cs typeface="Arial"/>
            </a:endParaRPr>
          </a:p>
        </p:txBody>
      </p:sp>
      <p:sp>
        <p:nvSpPr>
          <p:cNvPr id="20484" name="Dátum helye 3">
            <a:extLst>
              <a:ext uri="{FF2B5EF4-FFF2-40B4-BE49-F238E27FC236}">
                <a16:creationId xmlns:a16="http://schemas.microsoft.com/office/drawing/2014/main" id="{335CE04F-F299-3DA7-11AE-A8942FCE67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ECAFFD-002E-4EFC-B1CD-5DBF6356924B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C9ACF3E-9CB6-65A8-18AA-ABE8D258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25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5FF9DFC-F051-1BC6-82C2-78E55BE11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6" y="1403349"/>
            <a:ext cx="8251827" cy="48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50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>
            <a:extLst>
              <a:ext uri="{FF2B5EF4-FFF2-40B4-BE49-F238E27FC236}">
                <a16:creationId xmlns:a16="http://schemas.microsoft.com/office/drawing/2014/main" id="{4B77F225-FDC8-6A3A-7914-16AF80BD5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dirty="0">
                <a:solidFill>
                  <a:srgbClr val="FF0000"/>
                </a:solidFill>
              </a:rPr>
              <a:t>3/13 Hírek Quantum </a:t>
            </a:r>
            <a:r>
              <a:rPr lang="hu-HU" altLang="hu-HU" sz="3200" dirty="0" err="1">
                <a:solidFill>
                  <a:srgbClr val="FF0000"/>
                </a:solidFill>
              </a:rPr>
              <a:t>Hype</a:t>
            </a:r>
            <a:r>
              <a:rPr lang="hu-HU" altLang="hu-HU" sz="3200" dirty="0">
                <a:solidFill>
                  <a:srgbClr val="FF0000"/>
                </a:solidFill>
              </a:rPr>
              <a:t> időszakból </a:t>
            </a:r>
            <a:br>
              <a:rPr lang="hu-HU" altLang="hu-HU" sz="3200" dirty="0"/>
            </a:br>
            <a:r>
              <a:rPr lang="hu-HU" altLang="hu-HU" sz="3200" dirty="0">
                <a:solidFill>
                  <a:srgbClr val="FF0000"/>
                </a:solidFill>
              </a:rPr>
              <a:t>Egy kínai példa </a:t>
            </a:r>
            <a:r>
              <a:rPr lang="hu-HU" altLang="hu-HU" sz="3200" dirty="0">
                <a:solidFill>
                  <a:srgbClr val="00B050"/>
                </a:solidFill>
              </a:rPr>
              <a:t>(Ellenőrzendő!)</a:t>
            </a:r>
            <a:br>
              <a:rPr lang="hu-HU" altLang="hu-HU" sz="3200" dirty="0"/>
            </a:br>
            <a:r>
              <a:rPr lang="hu-HU" altLang="hu-HU" sz="1800" dirty="0">
                <a:solidFill>
                  <a:srgbClr val="000000"/>
                </a:solidFill>
              </a:rPr>
              <a:t>____________________________________________________</a:t>
            </a:r>
            <a:r>
              <a:rPr lang="hu-HU" altLang="hu-HU" sz="1800" baseline="-10000" dirty="0">
                <a:solidFill>
                  <a:srgbClr val="CC3300"/>
                </a:solidFill>
              </a:rPr>
              <a:t>ASSOCIATOR</a:t>
            </a:r>
            <a:r>
              <a:rPr lang="hu-HU" altLang="hu-HU" sz="1800" dirty="0">
                <a:solidFill>
                  <a:srgbClr val="000000"/>
                </a:solidFill>
              </a:rPr>
              <a:t>___</a:t>
            </a:r>
            <a:endParaRPr lang="hu-HU" altLang="hu-HU" sz="3200" dirty="0">
              <a:cs typeface="Arial"/>
            </a:endParaRPr>
          </a:p>
        </p:txBody>
      </p:sp>
      <p:sp>
        <p:nvSpPr>
          <p:cNvPr id="20484" name="Dátum helye 3">
            <a:extLst>
              <a:ext uri="{FF2B5EF4-FFF2-40B4-BE49-F238E27FC236}">
                <a16:creationId xmlns:a16="http://schemas.microsoft.com/office/drawing/2014/main" id="{335CE04F-F299-3DA7-11AE-A8942FCE67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ECAFFD-002E-4EFC-B1CD-5DBF6356924B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23E6E86-9C72-7F54-6C28-E93BDF155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</a:pPr>
            <a:r>
              <a:rPr lang="hu-HU" dirty="0">
                <a:cs typeface="Arial"/>
              </a:rPr>
              <a:t>231003 Új bejelentés  </a:t>
            </a:r>
            <a:r>
              <a:rPr lang="hu-HU" sz="1200" dirty="0">
                <a:solidFill>
                  <a:srgbClr val="3E3E3E"/>
                </a:solidFill>
                <a:ea typeface="+mn-lt"/>
                <a:cs typeface="+mn-lt"/>
              </a:rPr>
              <a:t>(</a:t>
            </a:r>
            <a:r>
              <a:rPr lang="hu-HU" sz="1200" dirty="0" err="1">
                <a:solidFill>
                  <a:srgbClr val="3E3E3E"/>
                </a:solidFill>
                <a:ea typeface="+mn-lt"/>
                <a:cs typeface="+mn-lt"/>
              </a:rPr>
              <a:t>Physical</a:t>
            </a:r>
            <a:r>
              <a:rPr lang="hu-HU" sz="1200" dirty="0">
                <a:solidFill>
                  <a:srgbClr val="3E3E3E"/>
                </a:solidFill>
                <a:ea typeface="+mn-lt"/>
                <a:cs typeface="+mn-lt"/>
              </a:rPr>
              <a:t> </a:t>
            </a:r>
            <a:r>
              <a:rPr lang="hu-HU" sz="1200" dirty="0" err="1">
                <a:solidFill>
                  <a:srgbClr val="3E3E3E"/>
                </a:solidFill>
                <a:ea typeface="+mn-lt"/>
                <a:cs typeface="+mn-lt"/>
              </a:rPr>
              <a:t>Review</a:t>
            </a:r>
            <a:r>
              <a:rPr lang="hu-HU" sz="1200" dirty="0">
                <a:solidFill>
                  <a:srgbClr val="3E3E3E"/>
                </a:solidFill>
                <a:ea typeface="+mn-lt"/>
                <a:cs typeface="+mn-lt"/>
              </a:rPr>
              <a:t> </a:t>
            </a:r>
            <a:r>
              <a:rPr lang="hu-HU" sz="1200" dirty="0" err="1">
                <a:solidFill>
                  <a:srgbClr val="3E3E3E"/>
                </a:solidFill>
                <a:ea typeface="+mn-lt"/>
                <a:cs typeface="+mn-lt"/>
              </a:rPr>
              <a:t>Letters</a:t>
            </a:r>
            <a:r>
              <a:rPr lang="hu-HU" sz="1200" dirty="0">
                <a:solidFill>
                  <a:srgbClr val="3E3E3E"/>
                </a:solidFill>
                <a:ea typeface="+mn-lt"/>
                <a:cs typeface="+mn-lt"/>
              </a:rPr>
              <a:t>: University of Science and </a:t>
            </a:r>
            <a:r>
              <a:rPr lang="hu-HU" sz="1200" dirty="0" err="1">
                <a:solidFill>
                  <a:srgbClr val="3E3E3E"/>
                </a:solidFill>
                <a:ea typeface="+mn-lt"/>
                <a:cs typeface="+mn-lt"/>
              </a:rPr>
              <a:t>Technology</a:t>
            </a:r>
            <a:r>
              <a:rPr lang="hu-HU" sz="1200" dirty="0">
                <a:solidFill>
                  <a:srgbClr val="3E3E3E"/>
                </a:solidFill>
                <a:ea typeface="+mn-lt"/>
                <a:cs typeface="+mn-lt"/>
              </a:rPr>
              <a:t> of </a:t>
            </a:r>
            <a:r>
              <a:rPr lang="hu-HU" sz="1200" dirty="0" err="1">
                <a:solidFill>
                  <a:srgbClr val="3E3E3E"/>
                </a:solidFill>
                <a:ea typeface="+mn-lt"/>
                <a:cs typeface="+mn-lt"/>
              </a:rPr>
              <a:t>China</a:t>
            </a:r>
            <a:r>
              <a:rPr lang="hu-HU" sz="1200" dirty="0">
                <a:solidFill>
                  <a:srgbClr val="3E3E3E"/>
                </a:solidFill>
                <a:ea typeface="+mn-lt"/>
                <a:cs typeface="+mn-lt"/>
              </a:rPr>
              <a:t> in Anhui </a:t>
            </a:r>
            <a:r>
              <a:rPr lang="hu-HU" sz="1200" dirty="0" err="1">
                <a:solidFill>
                  <a:srgbClr val="3E3E3E"/>
                </a:solidFill>
                <a:ea typeface="+mn-lt"/>
                <a:cs typeface="+mn-lt"/>
              </a:rPr>
              <a:t>province</a:t>
            </a:r>
            <a:r>
              <a:rPr lang="hu-HU" sz="1200" dirty="0">
                <a:solidFill>
                  <a:srgbClr val="3E3E3E"/>
                </a:solidFill>
                <a:ea typeface="+mn-lt"/>
                <a:cs typeface="+mn-lt"/>
              </a:rPr>
              <a:t>)   </a:t>
            </a:r>
            <a:r>
              <a:rPr lang="hu-HU" sz="2000" b="1" dirty="0" err="1">
                <a:solidFill>
                  <a:srgbClr val="00B050"/>
                </a:solidFill>
                <a:ea typeface="+mn-lt"/>
                <a:cs typeface="+mn-lt"/>
              </a:rPr>
              <a:t>JiuZhang</a:t>
            </a:r>
            <a:r>
              <a:rPr lang="hu-HU" sz="2000" b="1" dirty="0">
                <a:solidFill>
                  <a:srgbClr val="00B050"/>
                </a:solidFill>
                <a:ea typeface="+mn-lt"/>
                <a:cs typeface="+mn-lt"/>
              </a:rPr>
              <a:t> 3 kísérleti Quantum gép 255 fotonikus </a:t>
            </a:r>
            <a:r>
              <a:rPr lang="hu-HU" sz="2000" b="1" dirty="0" err="1">
                <a:solidFill>
                  <a:srgbClr val="00B050"/>
                </a:solidFill>
                <a:ea typeface="+mn-lt"/>
                <a:cs typeface="+mn-lt"/>
              </a:rPr>
              <a:t>Qbittel</a:t>
            </a:r>
            <a:r>
              <a:rPr lang="hu-HU" sz="2000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hu-HU" sz="1200" dirty="0">
                <a:solidFill>
                  <a:srgbClr val="3E3E3E"/>
                </a:solidFill>
                <a:ea typeface="+mn-lt"/>
                <a:cs typeface="+mn-lt"/>
              </a:rPr>
              <a:t>(korábban 113 </a:t>
            </a:r>
            <a:r>
              <a:rPr lang="hu-HU" sz="1200" dirty="0" err="1">
                <a:solidFill>
                  <a:srgbClr val="3E3E3E"/>
                </a:solidFill>
                <a:ea typeface="+mn-lt"/>
                <a:cs typeface="+mn-lt"/>
              </a:rPr>
              <a:t>Qbites</a:t>
            </a:r>
            <a:r>
              <a:rPr lang="hu-HU" sz="1200" dirty="0">
                <a:solidFill>
                  <a:srgbClr val="3E3E3E"/>
                </a:solidFill>
                <a:ea typeface="+mn-lt"/>
                <a:cs typeface="+mn-lt"/>
              </a:rPr>
              <a:t> volt)  Megoldott egy Gauss-mintavételi problémát  egy BOSON elemi részecske méréshez -- </a:t>
            </a:r>
            <a:r>
              <a:rPr lang="hu-HU" sz="2000" b="1" dirty="0">
                <a:solidFill>
                  <a:srgbClr val="00B050"/>
                </a:solidFill>
                <a:ea typeface="+mn-lt"/>
                <a:cs typeface="+mn-lt"/>
              </a:rPr>
              <a:t>milliószor gyorsabban és milliárd évet spórolva a legjobb hagyományos szupergéppel összevetve. </a:t>
            </a:r>
            <a:r>
              <a:rPr lang="hu-HU" sz="1200" dirty="0">
                <a:solidFill>
                  <a:srgbClr val="3E3E3E"/>
                </a:solidFill>
                <a:ea typeface="+mn-lt"/>
                <a:cs typeface="+mn-lt"/>
              </a:rPr>
              <a:t>Elméletileg azonos bonyolultságú feladat mint a </a:t>
            </a:r>
            <a:r>
              <a:rPr lang="hu-HU" sz="1200" dirty="0" err="1">
                <a:solidFill>
                  <a:srgbClr val="3E3E3E"/>
                </a:solidFill>
                <a:ea typeface="+mn-lt"/>
                <a:cs typeface="+mn-lt"/>
              </a:rPr>
              <a:t>Criyptográfia</a:t>
            </a:r>
            <a:r>
              <a:rPr lang="hu-HU" sz="1200" dirty="0">
                <a:solidFill>
                  <a:srgbClr val="3E3E3E"/>
                </a:solidFill>
                <a:ea typeface="+mn-lt"/>
                <a:cs typeface="+mn-lt"/>
              </a:rPr>
              <a:t> prímfelbontási feladata vagy az akkumulátor tervezés  elektrolit kiválasztási- vagy a BI portfólió tervezési problémája -- tehát nagy jelentőségű!</a:t>
            </a:r>
            <a:endParaRPr lang="hu-HU" dirty="0"/>
          </a:p>
          <a:p>
            <a:pPr>
              <a:buFont typeface="Arial"/>
              <a:buChar char="•"/>
            </a:pPr>
            <a:r>
              <a:rPr lang="hu-HU" dirty="0">
                <a:solidFill>
                  <a:srgbClr val="000000"/>
                </a:solidFill>
                <a:cs typeface="Arial"/>
              </a:rPr>
              <a:t>23.10.-hó Másik bejelentése: Először sikerült úrrá lenni a </a:t>
            </a:r>
            <a:r>
              <a:rPr lang="hu-HU" b="1" dirty="0">
                <a:solidFill>
                  <a:srgbClr val="00B050"/>
                </a:solidFill>
                <a:cs typeface="Arial"/>
              </a:rPr>
              <a:t>Kvantum </a:t>
            </a:r>
            <a:r>
              <a:rPr lang="hu-HU" b="1" dirty="0" err="1">
                <a:solidFill>
                  <a:srgbClr val="00B050"/>
                </a:solidFill>
                <a:cs typeface="Arial"/>
              </a:rPr>
              <a:t>komplexi</a:t>
            </a:r>
            <a:r>
              <a:rPr lang="hu-HU" b="1" dirty="0">
                <a:solidFill>
                  <a:srgbClr val="00B050"/>
                </a:solidFill>
                <a:cs typeface="Arial"/>
              </a:rPr>
              <a:t>-tás elmélet </a:t>
            </a:r>
            <a:r>
              <a:rPr lang="hu-HU" b="1" dirty="0">
                <a:solidFill>
                  <a:srgbClr val="00B050"/>
                </a:solidFill>
                <a:cs typeface="Arial"/>
                <a:hlinkClick r:id="rId3"/>
              </a:rPr>
              <a:t>BQP</a:t>
            </a:r>
            <a:r>
              <a:rPr lang="hu-HU" b="1" dirty="0">
                <a:solidFill>
                  <a:srgbClr val="00B050"/>
                </a:solidFill>
                <a:cs typeface="Arial"/>
              </a:rPr>
              <a:t> problémájának</a:t>
            </a:r>
            <a:r>
              <a:rPr lang="hu-HU" dirty="0">
                <a:solidFill>
                  <a:srgbClr val="000000"/>
                </a:solidFill>
                <a:cs typeface="Arial"/>
              </a:rPr>
              <a:t> egy speciális esetén! </a:t>
            </a:r>
            <a:r>
              <a:rPr lang="hu-HU" sz="1200" dirty="0">
                <a:solidFill>
                  <a:srgbClr val="3E3E3E"/>
                </a:solidFill>
                <a:cs typeface="Arial"/>
              </a:rPr>
              <a:t>Az </a:t>
            </a:r>
            <a:r>
              <a:rPr lang="hu-HU" sz="1200" b="1" dirty="0">
                <a:solidFill>
                  <a:srgbClr val="00B050"/>
                </a:solidFill>
                <a:cs typeface="Arial"/>
              </a:rPr>
              <a:t>ATOM </a:t>
            </a:r>
            <a:r>
              <a:rPr lang="hu-HU" sz="1200" b="1" dirty="0" err="1">
                <a:solidFill>
                  <a:srgbClr val="00B050"/>
                </a:solidFill>
                <a:cs typeface="Arial"/>
              </a:rPr>
              <a:t>Computing</a:t>
            </a:r>
            <a:r>
              <a:rPr lang="hu-HU" sz="1200" dirty="0" err="1">
                <a:solidFill>
                  <a:srgbClr val="3E3E3E"/>
                </a:solidFill>
                <a:cs typeface="Arial"/>
              </a:rPr>
              <a:t>nak</a:t>
            </a:r>
            <a:r>
              <a:rPr lang="hu-HU" sz="1200" dirty="0">
                <a:solidFill>
                  <a:srgbClr val="3E3E3E"/>
                </a:solidFill>
                <a:cs typeface="Arial"/>
              </a:rPr>
              <a:t> sikerült átlépnie az 1000 </a:t>
            </a:r>
            <a:r>
              <a:rPr lang="hu-HU" sz="1200" dirty="0" err="1">
                <a:solidFill>
                  <a:srgbClr val="3E3E3E"/>
                </a:solidFill>
                <a:cs typeface="Arial"/>
              </a:rPr>
              <a:t>Qbites</a:t>
            </a:r>
            <a:r>
              <a:rPr lang="hu-HU" sz="1200" dirty="0">
                <a:solidFill>
                  <a:srgbClr val="3E3E3E"/>
                </a:solidFill>
                <a:cs typeface="Arial"/>
              </a:rPr>
              <a:t> határt és </a:t>
            </a:r>
            <a:r>
              <a:rPr lang="hu-HU" sz="1200" b="1" dirty="0">
                <a:solidFill>
                  <a:srgbClr val="00B050"/>
                </a:solidFill>
                <a:cs typeface="Arial"/>
              </a:rPr>
              <a:t>redundáns </a:t>
            </a:r>
            <a:r>
              <a:rPr lang="hu-HU" sz="1200" b="1" dirty="0" err="1">
                <a:solidFill>
                  <a:srgbClr val="00B050"/>
                </a:solidFill>
                <a:cs typeface="Arial"/>
              </a:rPr>
              <a:t>Qbit</a:t>
            </a:r>
            <a:r>
              <a:rPr lang="hu-HU" sz="1200" b="1" dirty="0">
                <a:solidFill>
                  <a:srgbClr val="00B050"/>
                </a:solidFill>
                <a:cs typeface="Arial"/>
              </a:rPr>
              <a:t> használattal </a:t>
            </a:r>
            <a:r>
              <a:rPr lang="hu-HU" sz="1200" dirty="0">
                <a:solidFill>
                  <a:srgbClr val="3E3E3E"/>
                </a:solidFill>
                <a:cs typeface="Arial"/>
              </a:rPr>
              <a:t>megbízható Quantum számításhoz eljutnia.</a:t>
            </a:r>
            <a:endParaRPr lang="hu-HU" dirty="0">
              <a:cs typeface="Arial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3B61B0E-766D-D24D-BF30-62562031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5665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átum helye 3">
            <a:extLst>
              <a:ext uri="{FF2B5EF4-FFF2-40B4-BE49-F238E27FC236}">
                <a16:creationId xmlns:a16="http://schemas.microsoft.com/office/drawing/2014/main" id="{2E6175C8-7795-9B64-5C16-3448B47EE0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665F86-A82B-4465-B990-AD6DEBCC9BD4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A2556F8-2794-FBD4-6D00-B0DB67B77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z="2000"/>
              <a:t>TARTALOM</a:t>
            </a:r>
            <a:br>
              <a:rPr lang="hu-HU" altLang="hu-HU" sz="2000"/>
            </a:br>
            <a:r>
              <a:rPr lang="hu-HU" altLang="hu-HU" sz="2000">
                <a:solidFill>
                  <a:schemeClr val="tx1"/>
                </a:solidFill>
              </a:rPr>
              <a:t>_______________________________________________</a:t>
            </a:r>
            <a:r>
              <a:rPr lang="hu-HU" altLang="hu-HU" sz="1600" baseline="-10000"/>
              <a:t>ASSOCIATOR</a:t>
            </a:r>
            <a:r>
              <a:rPr lang="hu-HU" altLang="hu-HU" sz="2000">
                <a:solidFill>
                  <a:schemeClr val="tx1"/>
                </a:solidFill>
              </a:rPr>
              <a:t>___</a:t>
            </a:r>
            <a:endParaRPr lang="en-GB" altLang="hu-HU" sz="2000">
              <a:solidFill>
                <a:schemeClr val="tx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939F6E5-B83C-77A8-E7C3-FB4D29B8C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560513"/>
            <a:ext cx="8229600" cy="4527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/>
              <a:t>1 ? Informatika és </a:t>
            </a:r>
            <a:r>
              <a:rPr lang="hu-HU" b="1" dirty="0"/>
              <a:t>Ꞁ COMPUTER!</a:t>
            </a:r>
            <a:endParaRPr lang="hu-HU" altLang="hu-HU" b="1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/>
              <a:t>2 </a:t>
            </a:r>
            <a:r>
              <a:rPr lang="hu-HU" altLang="hu-HU" b="1" dirty="0" err="1"/>
              <a:t>Qubit</a:t>
            </a:r>
            <a:r>
              <a:rPr lang="hu-HU" altLang="hu-HU" b="1" dirty="0"/>
              <a:t>, állapot, összefonódás</a:t>
            </a:r>
            <a:endParaRPr lang="hu-HU" altLang="hu-HU" b="1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/>
              <a:t>3 Quantum Computer Szerkezete (Elvi séma)</a:t>
            </a:r>
            <a:endParaRPr lang="hu-HU" b="1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FF0000"/>
                </a:solidFill>
              </a:rPr>
              <a:t>4 Gondok-Bajok (miért nincs, ha egyszer van?!)</a:t>
            </a:r>
            <a:endParaRPr lang="hu-HU" altLang="hu-HU" b="1" dirty="0">
              <a:solidFill>
                <a:srgbClr val="FF0000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</a:rPr>
              <a:t>5 A Quantum fölény </a:t>
            </a:r>
            <a:br>
              <a:rPr lang="hu-HU" altLang="hu-HU" b="1" dirty="0"/>
            </a:br>
            <a:r>
              <a:rPr lang="hu-HU" altLang="hu-HU" b="1" dirty="0">
                <a:solidFill>
                  <a:srgbClr val="000000"/>
                </a:solidFill>
              </a:rPr>
              <a:t>(vágy / ígéret / realitás)</a:t>
            </a:r>
            <a:endParaRPr lang="hu-HU" altLang="hu-HU" b="1" dirty="0">
              <a:solidFill>
                <a:srgbClr val="000000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</a:rPr>
              <a:t>6 „Összefonódott” algoritmusok</a:t>
            </a:r>
            <a:endParaRPr lang="hu-HU" altLang="hu-HU" b="1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  <a:cs typeface="Arial"/>
              </a:rPr>
              <a:t>7 A Quantum Informatika Taxonómiája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br>
              <a:rPr lang="hu-HU" sz="2800" dirty="0"/>
            </a:br>
            <a:endParaRPr lang="hu-HU" altLang="hu-HU" sz="2800" b="1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D94892F9-DD2A-919D-B45B-2630E4AD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746097"/>
      </p:ext>
    </p:extLst>
  </p:cSld>
  <p:clrMapOvr>
    <a:masterClrMapping/>
  </p:clrMapOvr>
  <p:transition spd="slow" advTm="187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>
            <a:extLst>
              <a:ext uri="{FF2B5EF4-FFF2-40B4-BE49-F238E27FC236}">
                <a16:creationId xmlns:a16="http://schemas.microsoft.com/office/drawing/2014/main" id="{53F923C3-F8B7-6002-2CA4-995AFB6CE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dirty="0">
                <a:solidFill>
                  <a:srgbClr val="FF0000"/>
                </a:solidFill>
              </a:rPr>
              <a:t>4/1 1-4 fejlődési szakaszok</a:t>
            </a:r>
            <a:br>
              <a:rPr lang="hu-HU" altLang="hu-HU" sz="2800" dirty="0"/>
            </a:br>
            <a:r>
              <a:rPr lang="hu-HU" altLang="hu-HU" sz="2800" dirty="0">
                <a:solidFill>
                  <a:srgbClr val="FF0000"/>
                </a:solidFill>
              </a:rPr>
              <a:t>A Quantum Informatika </a:t>
            </a:r>
            <a:br>
              <a:rPr lang="hu-HU" altLang="hu-HU" sz="2800" dirty="0"/>
            </a:br>
            <a:r>
              <a:rPr lang="hu-HU" altLang="hu-HU" sz="2800" dirty="0">
                <a:solidFill>
                  <a:srgbClr val="FF0000"/>
                </a:solidFill>
              </a:rPr>
              <a:t>rövid története</a:t>
            </a:r>
            <a:br>
              <a:rPr lang="hu-HU" altLang="hu-HU" sz="3200" dirty="0"/>
            </a:br>
            <a:r>
              <a:rPr lang="hu-HU" altLang="hu-HU" sz="1800" dirty="0">
                <a:solidFill>
                  <a:srgbClr val="000000"/>
                </a:solidFill>
              </a:rPr>
              <a:t>____________________________________________________</a:t>
            </a:r>
            <a:r>
              <a:rPr lang="hu-HU" altLang="hu-HU" sz="1800" baseline="-10000" dirty="0">
                <a:solidFill>
                  <a:srgbClr val="CC3300"/>
                </a:solidFill>
              </a:rPr>
              <a:t>ASSOCIATOR</a:t>
            </a:r>
            <a:r>
              <a:rPr lang="hu-HU" altLang="hu-HU" sz="1800" dirty="0">
                <a:solidFill>
                  <a:srgbClr val="000000"/>
                </a:solidFill>
              </a:rPr>
              <a:t>___</a:t>
            </a:r>
            <a:endParaRPr lang="hu-HU" altLang="hu-HU" sz="3200" dirty="0"/>
          </a:p>
        </p:txBody>
      </p:sp>
      <p:sp>
        <p:nvSpPr>
          <p:cNvPr id="22531" name="Tartalom helye 2">
            <a:extLst>
              <a:ext uri="{FF2B5EF4-FFF2-40B4-BE49-F238E27FC236}">
                <a16:creationId xmlns:a16="http://schemas.microsoft.com/office/drawing/2014/main" id="{385E798B-B9BF-71DE-FE4E-491F5870E4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560513"/>
            <a:ext cx="8229600" cy="4527550"/>
          </a:xfrm>
        </p:spPr>
        <p:txBody>
          <a:bodyPr/>
          <a:lstStyle/>
          <a:p>
            <a:br>
              <a:rPr lang="hu-HU" altLang="hu-HU" sz="2800"/>
            </a:br>
            <a:endParaRPr lang="hu-HU" altLang="hu-HU" sz="2800"/>
          </a:p>
          <a:p>
            <a:endParaRPr lang="hu-HU" altLang="hu-HU" sz="2800"/>
          </a:p>
        </p:txBody>
      </p:sp>
      <p:sp>
        <p:nvSpPr>
          <p:cNvPr id="22532" name="Dátum helye 3">
            <a:extLst>
              <a:ext uri="{FF2B5EF4-FFF2-40B4-BE49-F238E27FC236}">
                <a16:creationId xmlns:a16="http://schemas.microsoft.com/office/drawing/2014/main" id="{4E9955EE-0DD1-D6D7-5EF6-74ABD5F4E5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180CCD-9122-4822-B16A-F690028318AE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pic>
        <p:nvPicPr>
          <p:cNvPr id="22533" name="Kép 2">
            <a:extLst>
              <a:ext uri="{FF2B5EF4-FFF2-40B4-BE49-F238E27FC236}">
                <a16:creationId xmlns:a16="http://schemas.microsoft.com/office/drawing/2014/main" id="{CBEAC7CC-F6BD-3DA6-161A-754C9A233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738"/>
            <a:ext cx="914400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AF2D80AC-ED3A-606F-8FDF-039C663D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>
            <a:extLst>
              <a:ext uri="{FF2B5EF4-FFF2-40B4-BE49-F238E27FC236}">
                <a16:creationId xmlns:a16="http://schemas.microsoft.com/office/drawing/2014/main" id="{FEC61D81-A20E-F35E-4075-190FEEC37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dirty="0">
                <a:solidFill>
                  <a:srgbClr val="FF0000"/>
                </a:solidFill>
              </a:rPr>
              <a:t> 4/2 A Quantum Informatikai </a:t>
            </a:r>
            <a:br>
              <a:rPr lang="hu-HU" altLang="hu-HU" sz="3200" dirty="0"/>
            </a:br>
            <a:r>
              <a:rPr lang="hu-HU" altLang="hu-HU" sz="3200" dirty="0">
                <a:solidFill>
                  <a:srgbClr val="FF0000"/>
                </a:solidFill>
              </a:rPr>
              <a:t>hatékonyság (Működőképesség </a:t>
            </a:r>
            <a:r>
              <a:rPr lang="hu-HU" altLang="hu-HU" sz="3200" dirty="0"/>
              <a:t>µs</a:t>
            </a:r>
            <a:r>
              <a:rPr lang="hu-HU" altLang="hu-HU" sz="3200" dirty="0">
                <a:solidFill>
                  <a:srgbClr val="FF0000"/>
                </a:solidFill>
              </a:rPr>
              <a:t>)</a:t>
            </a:r>
            <a:br>
              <a:rPr lang="hu-HU" altLang="hu-HU" sz="3200" dirty="0"/>
            </a:br>
            <a:r>
              <a:rPr lang="hu-HU" altLang="hu-HU" sz="1800" dirty="0">
                <a:solidFill>
                  <a:srgbClr val="000000"/>
                </a:solidFill>
              </a:rPr>
              <a:t>____________________________________________________</a:t>
            </a:r>
            <a:r>
              <a:rPr lang="hu-HU" altLang="hu-HU" sz="1800" baseline="-10000" dirty="0">
                <a:solidFill>
                  <a:srgbClr val="CC3300"/>
                </a:solidFill>
              </a:rPr>
              <a:t>ASSOCIATOR</a:t>
            </a:r>
            <a:r>
              <a:rPr lang="hu-HU" altLang="hu-HU" sz="1800" dirty="0">
                <a:solidFill>
                  <a:srgbClr val="000000"/>
                </a:solidFill>
              </a:rPr>
              <a:t>___</a:t>
            </a:r>
            <a:endParaRPr lang="hu-HU" altLang="hu-HU" sz="3200" dirty="0"/>
          </a:p>
        </p:txBody>
      </p:sp>
      <p:sp>
        <p:nvSpPr>
          <p:cNvPr id="24579" name="Tartalom helye 2">
            <a:extLst>
              <a:ext uri="{FF2B5EF4-FFF2-40B4-BE49-F238E27FC236}">
                <a16:creationId xmlns:a16="http://schemas.microsoft.com/office/drawing/2014/main" id="{C74E1CE7-AF3D-9BFA-2EE2-ADC5FEC44501}"/>
              </a:ext>
            </a:extLst>
          </p:cNvPr>
          <p:cNvSpPr>
            <a:spLocks noGrp="1" noRot="1" noMove="1" noResize="1" noEditPoints="1" noAdjustHandles="1" noChangeArrowheads="1"/>
          </p:cNvSpPr>
          <p:nvPr>
            <p:ph idx="1"/>
          </p:nvPr>
        </p:nvSpPr>
        <p:spPr>
          <a:xfrm>
            <a:off x="323850" y="1560513"/>
            <a:ext cx="8229600" cy="4527550"/>
          </a:xfrm>
        </p:spPr>
        <p:txBody>
          <a:bodyPr/>
          <a:lstStyle/>
          <a:p>
            <a:br>
              <a:rPr lang="hu-HU" altLang="hu-HU" sz="2800"/>
            </a:br>
            <a:endParaRPr lang="hu-HU" altLang="hu-HU" sz="2800"/>
          </a:p>
          <a:p>
            <a:endParaRPr lang="hu-HU" altLang="hu-HU" sz="2800"/>
          </a:p>
        </p:txBody>
      </p:sp>
      <p:sp>
        <p:nvSpPr>
          <p:cNvPr id="24580" name="Dátum helye 3">
            <a:extLst>
              <a:ext uri="{FF2B5EF4-FFF2-40B4-BE49-F238E27FC236}">
                <a16:creationId xmlns:a16="http://schemas.microsoft.com/office/drawing/2014/main" id="{75CB1618-C81B-430F-9690-03F73F381DA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302B2E-BBC2-4053-807C-4E8E2CFDBF96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pic>
        <p:nvPicPr>
          <p:cNvPr id="24581" name="Kép 2">
            <a:extLst>
              <a:ext uri="{FF2B5EF4-FFF2-40B4-BE49-F238E27FC236}">
                <a16:creationId xmlns:a16="http://schemas.microsoft.com/office/drawing/2014/main" id="{8D2BEDE1-80E4-AF8B-6522-65FF85F5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738"/>
            <a:ext cx="914400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Kép 3">
            <a:extLst>
              <a:ext uri="{FF2B5EF4-FFF2-40B4-BE49-F238E27FC236}">
                <a16:creationId xmlns:a16="http://schemas.microsoft.com/office/drawing/2014/main" id="{982512C0-EF19-FF52-0575-F3CFD46D6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73175"/>
            <a:ext cx="91440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E96DD561-DBCA-44ED-CEF1-DA0ED0F7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>
            <a:extLst>
              <a:ext uri="{FF2B5EF4-FFF2-40B4-BE49-F238E27FC236}">
                <a16:creationId xmlns:a16="http://schemas.microsoft.com/office/drawing/2014/main" id="{D31600BD-2B7E-EC48-9DD8-1FA2FD049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dirty="0">
                <a:solidFill>
                  <a:srgbClr val="FF0000"/>
                </a:solidFill>
              </a:rPr>
              <a:t>1/1 Miért Informatika és nem Quantum Computer</a:t>
            </a:r>
            <a:br>
              <a:rPr lang="hu-HU" altLang="hu-HU" sz="3200" dirty="0">
                <a:solidFill>
                  <a:srgbClr val="FF0000"/>
                </a:solidFill>
              </a:rPr>
            </a:br>
            <a:r>
              <a:rPr lang="hu-HU" altLang="hu-HU" sz="2000" dirty="0">
                <a:solidFill>
                  <a:schemeClr val="tx1"/>
                </a:solidFill>
              </a:rPr>
              <a:t>______________________________________________</a:t>
            </a:r>
            <a:r>
              <a:rPr lang="hu-HU" altLang="hu-HU" sz="2000" baseline="-10000" dirty="0"/>
              <a:t>ASSOCIATOR</a:t>
            </a:r>
            <a:r>
              <a:rPr lang="hu-HU" altLang="hu-HU" sz="2000" dirty="0">
                <a:solidFill>
                  <a:schemeClr val="tx1"/>
                </a:solidFill>
              </a:rPr>
              <a:t>___</a:t>
            </a:r>
            <a:endParaRPr lang="hu-HU" altLang="hu-HU" sz="2000" dirty="0"/>
          </a:p>
        </p:txBody>
      </p:sp>
      <p:sp>
        <p:nvSpPr>
          <p:cNvPr id="8195" name="Tartalom helye 2">
            <a:extLst>
              <a:ext uri="{FF2B5EF4-FFF2-40B4-BE49-F238E27FC236}">
                <a16:creationId xmlns:a16="http://schemas.microsoft.com/office/drawing/2014/main" id="{59027D21-45E9-53F2-DA6E-E25D9A0CA0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560513"/>
            <a:ext cx="8229600" cy="4527550"/>
          </a:xfrm>
        </p:spPr>
        <p:txBody>
          <a:bodyPr/>
          <a:lstStyle/>
          <a:p>
            <a:r>
              <a:rPr lang="hu-HU" altLang="hu-HU" sz="2400" dirty="0"/>
              <a:t>A Quantum Informatika hosszú idő óta létező tudomány és kutatási terület egy sor korszakos eredménnyel és reménnyel: „Ha majd lesz Quantum Computer, akkor ……!”</a:t>
            </a:r>
          </a:p>
          <a:p>
            <a:r>
              <a:rPr lang="hu-HU" altLang="hu-HU" sz="2400" dirty="0"/>
              <a:t>A Quantum Computer megvalósításának korát éljük. De … Dacára a számos áttörésről szóló bejelentésnek, máig jobbára csak ígéret!</a:t>
            </a:r>
          </a:p>
          <a:p>
            <a:r>
              <a:rPr lang="hu-HU" altLang="hu-HU" sz="2400" dirty="0"/>
              <a:t>A versenyfutásnak még nincs vége! </a:t>
            </a:r>
            <a:r>
              <a:rPr lang="hu-HU" altLang="hu-HU" sz="2000" b="1" dirty="0">
                <a:solidFill>
                  <a:srgbClr val="008000"/>
                </a:solidFill>
              </a:rPr>
              <a:t>a „Quantum </a:t>
            </a:r>
            <a:r>
              <a:rPr lang="hu-HU" altLang="hu-HU" sz="2000" b="1" dirty="0" err="1">
                <a:solidFill>
                  <a:srgbClr val="008000"/>
                </a:solidFill>
              </a:rPr>
              <a:t>Supremacy</a:t>
            </a:r>
            <a:r>
              <a:rPr lang="hu-HU" altLang="hu-HU" sz="2000" b="1" dirty="0">
                <a:solidFill>
                  <a:srgbClr val="008000"/>
                </a:solidFill>
              </a:rPr>
              <a:t>” (a Kvantum fölény) elérése máig nem sikerült!</a:t>
            </a:r>
          </a:p>
          <a:p>
            <a:r>
              <a:rPr lang="hu-HU" altLang="hu-HU" sz="2400" dirty="0"/>
              <a:t>Megkísérlem a szokásos ? jeleket újakra cserélni</a:t>
            </a:r>
            <a:r>
              <a:rPr lang="hu-HU" altLang="hu-HU" sz="2800" dirty="0"/>
              <a:t>!</a:t>
            </a:r>
            <a:br>
              <a:rPr lang="hu-HU" altLang="hu-HU" sz="2800" dirty="0"/>
            </a:br>
            <a:endParaRPr lang="hu-HU" altLang="hu-HU" sz="2800" dirty="0"/>
          </a:p>
        </p:txBody>
      </p:sp>
      <p:sp>
        <p:nvSpPr>
          <p:cNvPr id="8196" name="Dátum helye 3">
            <a:extLst>
              <a:ext uri="{FF2B5EF4-FFF2-40B4-BE49-F238E27FC236}">
                <a16:creationId xmlns:a16="http://schemas.microsoft.com/office/drawing/2014/main" id="{FEC3E521-5806-F480-B5E0-135BECCB988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837779-5384-4190-9FB4-F8CCF9503C01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86CE7E1-4DF8-4FCE-507F-635E3271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>
            <a:extLst>
              <a:ext uri="{FF2B5EF4-FFF2-40B4-BE49-F238E27FC236}">
                <a16:creationId xmlns:a16="http://schemas.microsoft.com/office/drawing/2014/main" id="{7B121101-52C4-44F9-5B6B-FECFA2D687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dirty="0">
                <a:solidFill>
                  <a:srgbClr val="FF0000"/>
                </a:solidFill>
              </a:rPr>
              <a:t>4/3  A Quantum Informatikai </a:t>
            </a:r>
            <a:br>
              <a:rPr lang="hu-HU" altLang="hu-HU" sz="3200" dirty="0"/>
            </a:br>
            <a:r>
              <a:rPr lang="hu-HU" altLang="hu-HU" sz="3200" dirty="0">
                <a:solidFill>
                  <a:srgbClr val="FF0000"/>
                </a:solidFill>
              </a:rPr>
              <a:t>hatékonyság (Quantum kapuk száma)</a:t>
            </a:r>
            <a:br>
              <a:rPr lang="hu-HU" altLang="hu-HU" sz="3200" dirty="0"/>
            </a:br>
            <a:r>
              <a:rPr lang="hu-HU" altLang="hu-HU" sz="1800" dirty="0">
                <a:solidFill>
                  <a:srgbClr val="000000"/>
                </a:solidFill>
              </a:rPr>
              <a:t>____________________________________________________</a:t>
            </a:r>
            <a:r>
              <a:rPr lang="hu-HU" altLang="hu-HU" sz="1800" baseline="-10000" dirty="0">
                <a:solidFill>
                  <a:srgbClr val="CC3300"/>
                </a:solidFill>
              </a:rPr>
              <a:t>ASSOCIATOR</a:t>
            </a:r>
            <a:r>
              <a:rPr lang="hu-HU" altLang="hu-HU" sz="1800" dirty="0">
                <a:solidFill>
                  <a:srgbClr val="000000"/>
                </a:solidFill>
              </a:rPr>
              <a:t>___</a:t>
            </a:r>
            <a:endParaRPr lang="hu-HU" altLang="hu-HU" sz="3200" dirty="0"/>
          </a:p>
        </p:txBody>
      </p:sp>
      <p:sp>
        <p:nvSpPr>
          <p:cNvPr id="26627" name="Tartalom helye 2">
            <a:extLst>
              <a:ext uri="{FF2B5EF4-FFF2-40B4-BE49-F238E27FC236}">
                <a16:creationId xmlns:a16="http://schemas.microsoft.com/office/drawing/2014/main" id="{9699F56B-10D9-B213-F764-102BF98DB6CA}"/>
              </a:ext>
            </a:extLst>
          </p:cNvPr>
          <p:cNvSpPr>
            <a:spLocks noGrp="1" noRot="1" noMove="1" noResize="1" noEditPoints="1" noAdjustHandles="1" noChangeArrowheads="1"/>
          </p:cNvSpPr>
          <p:nvPr>
            <p:ph idx="1"/>
          </p:nvPr>
        </p:nvSpPr>
        <p:spPr>
          <a:xfrm>
            <a:off x="323850" y="1560513"/>
            <a:ext cx="8229600" cy="4527550"/>
          </a:xfrm>
        </p:spPr>
        <p:txBody>
          <a:bodyPr/>
          <a:lstStyle/>
          <a:p>
            <a:br>
              <a:rPr lang="hu-HU" altLang="hu-HU" sz="2800"/>
            </a:br>
            <a:endParaRPr lang="hu-HU" altLang="hu-HU" sz="2800"/>
          </a:p>
          <a:p>
            <a:endParaRPr lang="hu-HU" altLang="hu-HU" sz="2800"/>
          </a:p>
        </p:txBody>
      </p:sp>
      <p:sp>
        <p:nvSpPr>
          <p:cNvPr id="26628" name="Dátum helye 3">
            <a:extLst>
              <a:ext uri="{FF2B5EF4-FFF2-40B4-BE49-F238E27FC236}">
                <a16:creationId xmlns:a16="http://schemas.microsoft.com/office/drawing/2014/main" id="{275E4613-A16D-22E9-FE28-9BB38C1C70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CF25A4-88C3-4A95-BE09-01AFBEF6588F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pic>
        <p:nvPicPr>
          <p:cNvPr id="26629" name="Kép 2">
            <a:extLst>
              <a:ext uri="{FF2B5EF4-FFF2-40B4-BE49-F238E27FC236}">
                <a16:creationId xmlns:a16="http://schemas.microsoft.com/office/drawing/2014/main" id="{992E47C1-A01B-DB82-A8D3-ED1AA1FDF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738"/>
            <a:ext cx="914400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Kép 3">
            <a:extLst>
              <a:ext uri="{FF2B5EF4-FFF2-40B4-BE49-F238E27FC236}">
                <a16:creationId xmlns:a16="http://schemas.microsoft.com/office/drawing/2014/main" id="{D2E10D36-862F-DF91-FCB0-9D0E2BA91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73175"/>
            <a:ext cx="91440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Kép 4">
            <a:extLst>
              <a:ext uri="{FF2B5EF4-FFF2-40B4-BE49-F238E27FC236}">
                <a16:creationId xmlns:a16="http://schemas.microsoft.com/office/drawing/2014/main" id="{1AFD7C6B-0A5B-7D80-2A4E-3F34EA93E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3175"/>
            <a:ext cx="9144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9DE3853-8FCE-8D10-8ED8-F13AB00A7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30</a:t>
            </a:fld>
            <a:endParaRPr lang="hu-H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>
            <a:extLst>
              <a:ext uri="{FF2B5EF4-FFF2-40B4-BE49-F238E27FC236}">
                <a16:creationId xmlns:a16="http://schemas.microsoft.com/office/drawing/2014/main" id="{0F63801C-8471-770C-58DD-045F231CD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400" dirty="0">
                <a:solidFill>
                  <a:srgbClr val="FF0000"/>
                </a:solidFill>
              </a:rPr>
              <a:t> 4.4 A Quantum Informatikai hatékonyság </a:t>
            </a:r>
            <a:br>
              <a:rPr lang="hu-HU" altLang="hu-HU" sz="2400" dirty="0"/>
            </a:br>
            <a:r>
              <a:rPr lang="hu-HU" altLang="hu-HU" sz="2400" dirty="0">
                <a:solidFill>
                  <a:srgbClr val="FF0000"/>
                </a:solidFill>
              </a:rPr>
              <a:t>(Kiolvasási hiba arányok kapu típusomként)</a:t>
            </a:r>
            <a:br>
              <a:rPr lang="hu-HU" altLang="hu-HU" sz="2400" dirty="0"/>
            </a:br>
            <a:r>
              <a:rPr lang="hu-HU" altLang="hu-HU" sz="1800" dirty="0">
                <a:solidFill>
                  <a:srgbClr val="000000"/>
                </a:solidFill>
              </a:rPr>
              <a:t>____________________________________________________</a:t>
            </a:r>
            <a:r>
              <a:rPr lang="hu-HU" altLang="hu-HU" sz="1800" baseline="-10000" dirty="0">
                <a:solidFill>
                  <a:srgbClr val="CC3300"/>
                </a:solidFill>
              </a:rPr>
              <a:t>ASSOCIATOR</a:t>
            </a:r>
            <a:r>
              <a:rPr lang="hu-HU" altLang="hu-HU" sz="1800" dirty="0">
                <a:solidFill>
                  <a:srgbClr val="000000"/>
                </a:solidFill>
              </a:rPr>
              <a:t>___</a:t>
            </a:r>
            <a:endParaRPr lang="hu-HU" altLang="hu-HU" sz="3200" dirty="0"/>
          </a:p>
        </p:txBody>
      </p:sp>
      <p:sp>
        <p:nvSpPr>
          <p:cNvPr id="30723" name="Tartalom helye 2">
            <a:extLst>
              <a:ext uri="{FF2B5EF4-FFF2-40B4-BE49-F238E27FC236}">
                <a16:creationId xmlns:a16="http://schemas.microsoft.com/office/drawing/2014/main" id="{12E39EAE-5D79-E82B-F2F5-4569B2517DBE}"/>
              </a:ext>
            </a:extLst>
          </p:cNvPr>
          <p:cNvSpPr>
            <a:spLocks noGrp="1" noRot="1" noMove="1" noResize="1" noEditPoints="1" noAdjustHandles="1" noChangeArrowheads="1"/>
          </p:cNvSpPr>
          <p:nvPr>
            <p:ph idx="1"/>
          </p:nvPr>
        </p:nvSpPr>
        <p:spPr>
          <a:xfrm>
            <a:off x="323850" y="1560513"/>
            <a:ext cx="8229600" cy="4527550"/>
          </a:xfrm>
        </p:spPr>
        <p:txBody>
          <a:bodyPr/>
          <a:lstStyle/>
          <a:p>
            <a:br>
              <a:rPr lang="hu-HU" altLang="hu-HU" sz="2800"/>
            </a:br>
            <a:endParaRPr lang="hu-HU" altLang="hu-HU" sz="2800"/>
          </a:p>
          <a:p>
            <a:endParaRPr lang="hu-HU" altLang="hu-HU" sz="2800"/>
          </a:p>
        </p:txBody>
      </p:sp>
      <p:sp>
        <p:nvSpPr>
          <p:cNvPr id="30724" name="Dátum helye 3">
            <a:extLst>
              <a:ext uri="{FF2B5EF4-FFF2-40B4-BE49-F238E27FC236}">
                <a16:creationId xmlns:a16="http://schemas.microsoft.com/office/drawing/2014/main" id="{3D32F0C8-3415-FAB0-9636-E3C35233D4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D42184-0495-441B-8267-81A7E3760DC8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pic>
        <p:nvPicPr>
          <p:cNvPr id="30725" name="Kép 2">
            <a:extLst>
              <a:ext uri="{FF2B5EF4-FFF2-40B4-BE49-F238E27FC236}">
                <a16:creationId xmlns:a16="http://schemas.microsoft.com/office/drawing/2014/main" id="{7053FF38-E6CA-D92E-0893-3AF75FF71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738"/>
            <a:ext cx="914400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Kép 3">
            <a:extLst>
              <a:ext uri="{FF2B5EF4-FFF2-40B4-BE49-F238E27FC236}">
                <a16:creationId xmlns:a16="http://schemas.microsoft.com/office/drawing/2014/main" id="{715E22BE-FC6D-7810-6A11-988F9115D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73175"/>
            <a:ext cx="91440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Kép 4">
            <a:extLst>
              <a:ext uri="{FF2B5EF4-FFF2-40B4-BE49-F238E27FC236}">
                <a16:creationId xmlns:a16="http://schemas.microsoft.com/office/drawing/2014/main" id="{C643BBE0-2870-A46F-C5C9-EB257EC69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3175"/>
            <a:ext cx="9144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Kép 5">
            <a:extLst>
              <a:ext uri="{FF2B5EF4-FFF2-40B4-BE49-F238E27FC236}">
                <a16:creationId xmlns:a16="http://schemas.microsoft.com/office/drawing/2014/main" id="{3E436A89-9A7C-02BB-0DAB-475FFB19D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328738"/>
            <a:ext cx="9144001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8C368370-B074-0D0B-33F2-A8C781D4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31</a:t>
            </a:fld>
            <a:endParaRPr lang="hu-H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>
            <a:extLst>
              <a:ext uri="{FF2B5EF4-FFF2-40B4-BE49-F238E27FC236}">
                <a16:creationId xmlns:a16="http://schemas.microsoft.com/office/drawing/2014/main" id="{42547631-58B5-2DF7-BFE0-B02C26A35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dirty="0">
                <a:solidFill>
                  <a:srgbClr val="FF0000"/>
                </a:solidFill>
              </a:rPr>
              <a:t>4/5  Quantum Kapuk &amp; Áramkörök</a:t>
            </a:r>
            <a:br>
              <a:rPr lang="hu-HU" altLang="hu-HU" sz="3200" dirty="0">
                <a:solidFill>
                  <a:srgbClr val="FF0000"/>
                </a:solidFill>
              </a:rPr>
            </a:br>
            <a:r>
              <a:rPr lang="hu-HU" altLang="hu-HU" sz="3200" dirty="0">
                <a:solidFill>
                  <a:srgbClr val="FF0000"/>
                </a:solidFill>
              </a:rPr>
              <a:t>(illetve grafikáik)</a:t>
            </a:r>
            <a:br>
              <a:rPr lang="hu-HU" altLang="hu-HU" sz="3200" dirty="0"/>
            </a:br>
            <a:r>
              <a:rPr lang="hu-HU" altLang="hu-HU" sz="1800" dirty="0">
                <a:solidFill>
                  <a:srgbClr val="000000"/>
                </a:solidFill>
              </a:rPr>
              <a:t>____________________________________________________</a:t>
            </a:r>
            <a:r>
              <a:rPr lang="hu-HU" altLang="hu-HU" sz="1800" baseline="-10000" dirty="0">
                <a:solidFill>
                  <a:srgbClr val="CC3300"/>
                </a:solidFill>
              </a:rPr>
              <a:t>ASSOCIATOR</a:t>
            </a:r>
            <a:r>
              <a:rPr lang="hu-HU" altLang="hu-HU" sz="1800" dirty="0">
                <a:solidFill>
                  <a:srgbClr val="000000"/>
                </a:solidFill>
              </a:rPr>
              <a:t>___</a:t>
            </a:r>
            <a:endParaRPr lang="hu-HU" altLang="hu-HU" sz="3200" dirty="0"/>
          </a:p>
        </p:txBody>
      </p:sp>
      <p:pic>
        <p:nvPicPr>
          <p:cNvPr id="4" name="Tartalom helye 3" descr="A képen szöveg, képernyőkép, Betűtípus, diagram látható&#10;&#10;Automatikusan generált leírás">
            <a:extLst>
              <a:ext uri="{FF2B5EF4-FFF2-40B4-BE49-F238E27FC236}">
                <a16:creationId xmlns:a16="http://schemas.microsoft.com/office/drawing/2014/main" id="{E29D4557-AB58-BBC2-3E06-7C230BAF5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25121" y="1415660"/>
            <a:ext cx="3314700" cy="2390775"/>
          </a:xfrm>
        </p:spPr>
      </p:pic>
      <p:sp>
        <p:nvSpPr>
          <p:cNvPr id="28676" name="Dátum helye 3">
            <a:extLst>
              <a:ext uri="{FF2B5EF4-FFF2-40B4-BE49-F238E27FC236}">
                <a16:creationId xmlns:a16="http://schemas.microsoft.com/office/drawing/2014/main" id="{C6676948-A2F5-77DD-FC80-33916A9F243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54727D-ADFA-4E54-B55C-3AC0C90798F3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49E53DA3-0B52-5E07-3B06-980454A4CC1C}"/>
              </a:ext>
            </a:extLst>
          </p:cNvPr>
          <p:cNvSpPr/>
          <p:nvPr/>
        </p:nvSpPr>
        <p:spPr>
          <a:xfrm>
            <a:off x="229877" y="1404806"/>
            <a:ext cx="5798010" cy="48404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solidFill>
                  <a:srgbClr val="202122"/>
                </a:solidFill>
                <a:ea typeface="+mn-lt"/>
                <a:cs typeface="+mn-lt"/>
              </a:rPr>
              <a:t>A </a:t>
            </a:r>
            <a:r>
              <a:rPr lang="hu-HU" sz="1400" b="1" dirty="0">
                <a:ea typeface="+mn-lt"/>
                <a:cs typeface="+mn-lt"/>
                <a:hlinkClick r:id="rId4"/>
              </a:rPr>
              <a:t>Quantum </a:t>
            </a:r>
            <a:r>
              <a:rPr lang="hu-HU" sz="1400" b="1" dirty="0" err="1">
                <a:ea typeface="+mn-lt"/>
                <a:cs typeface="+mn-lt"/>
                <a:hlinkClick r:id="rId4"/>
              </a:rPr>
              <a:t>Information</a:t>
            </a:r>
            <a:r>
              <a:rPr lang="hu-HU" sz="1400" b="1" dirty="0">
                <a:ea typeface="+mn-lt"/>
                <a:cs typeface="+mn-lt"/>
                <a:hlinkClick r:id="rId4"/>
              </a:rPr>
              <a:t> elméletben</a:t>
            </a:r>
            <a:r>
              <a:rPr lang="hu-HU" sz="1400" dirty="0">
                <a:solidFill>
                  <a:srgbClr val="202122"/>
                </a:solidFill>
                <a:ea typeface="+mn-lt"/>
                <a:cs typeface="+mn-lt"/>
              </a:rPr>
              <a:t> egy </a:t>
            </a:r>
            <a:r>
              <a:rPr lang="hu-HU" sz="1400" b="1" dirty="0">
                <a:solidFill>
                  <a:srgbClr val="202122"/>
                </a:solidFill>
                <a:ea typeface="+mn-lt"/>
                <a:cs typeface="+mn-lt"/>
              </a:rPr>
              <a:t>Quantum áramkör (lapka)</a:t>
            </a:r>
            <a:r>
              <a:rPr lang="hu-HU" sz="1400" dirty="0">
                <a:solidFill>
                  <a:srgbClr val="202122"/>
                </a:solidFill>
                <a:ea typeface="+mn-lt"/>
                <a:cs typeface="+mn-lt"/>
              </a:rPr>
              <a:t> egy </a:t>
            </a:r>
            <a:r>
              <a:rPr lang="hu-HU" sz="1400" b="1" dirty="0">
                <a:ea typeface="+mn-lt"/>
                <a:cs typeface="+mn-lt"/>
                <a:hlinkClick r:id="rId5"/>
              </a:rPr>
              <a:t>Quantum számítás </a:t>
            </a:r>
            <a:r>
              <a:rPr lang="hu-HU" sz="1400" dirty="0">
                <a:solidFill>
                  <a:srgbClr val="202122"/>
                </a:solidFill>
                <a:ea typeface="+mn-lt"/>
                <a:cs typeface="+mn-lt"/>
              </a:rPr>
              <a:t> elvégzésére alkalmas  </a:t>
            </a:r>
            <a:r>
              <a:rPr lang="hu-HU" sz="1400" b="1" dirty="0">
                <a:ea typeface="+mn-lt"/>
                <a:cs typeface="+mn-lt"/>
                <a:hlinkClick r:id="rId6"/>
              </a:rPr>
              <a:t>eszközt</a:t>
            </a:r>
            <a:r>
              <a:rPr lang="hu-HU" sz="1400" dirty="0">
                <a:solidFill>
                  <a:srgbClr val="202122"/>
                </a:solidFill>
                <a:ea typeface="+mn-lt"/>
                <a:cs typeface="+mn-lt"/>
              </a:rPr>
              <a:t> jelent, ugyanúgy, ahogy ez a </a:t>
            </a:r>
            <a:r>
              <a:rPr lang="hu-HU" sz="1400" dirty="0">
                <a:ea typeface="+mn-lt"/>
                <a:cs typeface="+mn-lt"/>
                <a:hlinkClick r:id="rId7"/>
              </a:rPr>
              <a:t>hagyományos áramkörök (lapkák)</a:t>
            </a:r>
            <a:r>
              <a:rPr lang="hu-HU" sz="1400" dirty="0">
                <a:solidFill>
                  <a:srgbClr val="202122"/>
                </a:solidFill>
                <a:ea typeface="+mn-lt"/>
                <a:cs typeface="+mn-lt"/>
              </a:rPr>
              <a:t> esetében is volt. A Quantum lapkán a számítás  </a:t>
            </a:r>
            <a:r>
              <a:rPr lang="hu-HU" sz="1400" b="1" dirty="0">
                <a:ea typeface="+mn-lt"/>
                <a:cs typeface="+mn-lt"/>
                <a:hlinkClick r:id="rId8"/>
              </a:rPr>
              <a:t>Quantum kapukból</a:t>
            </a:r>
            <a:r>
              <a:rPr lang="hu-HU" sz="1400" b="1" dirty="0">
                <a:solidFill>
                  <a:srgbClr val="202122"/>
                </a:solidFill>
                <a:ea typeface="+mn-lt"/>
                <a:cs typeface="+mn-lt"/>
              </a:rPr>
              <a:t>, </a:t>
            </a:r>
            <a:r>
              <a:rPr lang="hu-HU" sz="1400" b="1" dirty="0">
                <a:ea typeface="+mn-lt"/>
                <a:cs typeface="+mn-lt"/>
                <a:hlinkClick r:id="rId9"/>
              </a:rPr>
              <a:t>mérésekből</a:t>
            </a:r>
            <a:r>
              <a:rPr lang="hu-HU" sz="1400" b="1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hu-HU" sz="1400" b="1" dirty="0" err="1">
                <a:ea typeface="+mn-lt"/>
                <a:cs typeface="+mn-lt"/>
                <a:hlinkClick r:id="rId10"/>
              </a:rPr>
              <a:t>Qubitek</a:t>
            </a:r>
            <a:r>
              <a:rPr lang="hu-HU" sz="1400" dirty="0">
                <a:solidFill>
                  <a:srgbClr val="202122"/>
                </a:solidFill>
                <a:ea typeface="+mn-lt"/>
                <a:cs typeface="+mn-lt"/>
              </a:rPr>
              <a:t> adott értékre állításának lépéseiből áll össze (és még más nem funkcionális lépésekből). Egy áramkör felépítéséhez szükséges minimum lépés készletnek ahhoz, hogy működésük eredményét </a:t>
            </a:r>
            <a:r>
              <a:rPr lang="hu-HU" sz="1400" dirty="0" err="1">
                <a:solidFill>
                  <a:srgbClr val="202122"/>
                </a:solidFill>
                <a:ea typeface="+mn-lt"/>
                <a:cs typeface="+mn-lt"/>
              </a:rPr>
              <a:t>Qbiteken</a:t>
            </a:r>
            <a:r>
              <a:rPr lang="hu-HU" sz="1400" dirty="0">
                <a:solidFill>
                  <a:srgbClr val="202122"/>
                </a:solidFill>
                <a:ea typeface="+mn-lt"/>
                <a:cs typeface="+mn-lt"/>
              </a:rPr>
              <a:t> processzálásnak lehessen nevezni eleget kell tennie az un. </a:t>
            </a:r>
            <a:r>
              <a:rPr lang="hu-HU" sz="1400" b="1" dirty="0" err="1">
                <a:ea typeface="+mn-lt"/>
                <a:cs typeface="+mn-lt"/>
                <a:hlinkClick r:id="rId11"/>
              </a:rPr>
              <a:t>DiVincenzo</a:t>
            </a:r>
            <a:r>
              <a:rPr lang="hu-HU" sz="1400" b="1" dirty="0">
                <a:ea typeface="+mn-lt"/>
                <a:cs typeface="+mn-lt"/>
                <a:hlinkClick r:id="rId11"/>
              </a:rPr>
              <a:t> kritériumoknak</a:t>
            </a:r>
            <a:r>
              <a:rPr lang="hu-HU" sz="1400" b="1" dirty="0">
                <a:solidFill>
                  <a:srgbClr val="202122"/>
                </a:solidFill>
                <a:ea typeface="+mn-lt"/>
                <a:cs typeface="+mn-lt"/>
              </a:rPr>
              <a:t>.</a:t>
            </a:r>
            <a:endParaRPr lang="hu-HU" sz="1400" b="1" dirty="0">
              <a:cs typeface="Arial"/>
            </a:endParaRPr>
          </a:p>
          <a:p>
            <a:r>
              <a:rPr lang="hu-HU" sz="1400" dirty="0">
                <a:solidFill>
                  <a:srgbClr val="202122"/>
                </a:solidFill>
                <a:ea typeface="+mn-lt"/>
                <a:cs typeface="+mn-lt"/>
              </a:rPr>
              <a:t>Jelölésben az Áramköröket (lapkákat) úgy rajzolják (szerkesztik), hogy balról jobbra a </a:t>
            </a:r>
            <a:r>
              <a:rPr lang="hu-HU" sz="1400" dirty="0" err="1">
                <a:solidFill>
                  <a:srgbClr val="202122"/>
                </a:solidFill>
                <a:ea typeface="+mn-lt"/>
                <a:cs typeface="+mn-lt"/>
              </a:rPr>
              <a:t>vizszintes</a:t>
            </a:r>
            <a:r>
              <a:rPr lang="hu-HU" sz="1400" dirty="0">
                <a:solidFill>
                  <a:srgbClr val="202122"/>
                </a:solidFill>
                <a:ea typeface="+mn-lt"/>
                <a:cs typeface="+mn-lt"/>
              </a:rPr>
              <a:t> tengely képviseli az időt, a </a:t>
            </a:r>
            <a:r>
              <a:rPr lang="hu-HU" sz="1400" dirty="0" err="1">
                <a:solidFill>
                  <a:srgbClr val="202122"/>
                </a:solidFill>
                <a:ea typeface="+mn-lt"/>
                <a:cs typeface="+mn-lt"/>
              </a:rPr>
              <a:t>müveleti</a:t>
            </a:r>
            <a:r>
              <a:rPr lang="hu-HU" sz="1400" dirty="0">
                <a:solidFill>
                  <a:srgbClr val="202122"/>
                </a:solidFill>
                <a:ea typeface="+mn-lt"/>
                <a:cs typeface="+mn-lt"/>
              </a:rPr>
              <a:t> egymás </a:t>
            </a:r>
            <a:r>
              <a:rPr lang="hu-HU" sz="1400" dirty="0" err="1">
                <a:solidFill>
                  <a:srgbClr val="202122"/>
                </a:solidFill>
                <a:ea typeface="+mn-lt"/>
                <a:cs typeface="+mn-lt"/>
              </a:rPr>
              <a:t>utániságot</a:t>
            </a:r>
            <a:r>
              <a:rPr lang="hu-HU" sz="1400" dirty="0">
                <a:solidFill>
                  <a:srgbClr val="202122"/>
                </a:solidFill>
                <a:ea typeface="+mn-lt"/>
                <a:cs typeface="+mn-lt"/>
              </a:rPr>
              <a:t>. A szimpla vonalak a </a:t>
            </a:r>
            <a:r>
              <a:rPr lang="hu-HU" sz="1400" dirty="0" err="1">
                <a:solidFill>
                  <a:srgbClr val="202122"/>
                </a:solidFill>
                <a:ea typeface="+mn-lt"/>
                <a:cs typeface="+mn-lt"/>
              </a:rPr>
              <a:t>Qbiteket</a:t>
            </a:r>
            <a:r>
              <a:rPr lang="hu-HU" sz="1400" dirty="0">
                <a:solidFill>
                  <a:srgbClr val="202122"/>
                </a:solidFill>
                <a:ea typeface="+mn-lt"/>
                <a:cs typeface="+mn-lt"/>
              </a:rPr>
              <a:t>, míg a dupla vonalak a klasszikus </a:t>
            </a:r>
            <a:r>
              <a:rPr lang="hu-HU" sz="1400" b="1" dirty="0">
                <a:ea typeface="+mn-lt"/>
                <a:cs typeface="+mn-lt"/>
                <a:hlinkClick r:id="rId12"/>
              </a:rPr>
              <a:t>biteket</a:t>
            </a:r>
            <a:r>
              <a:rPr lang="hu-HU" sz="1400" dirty="0">
                <a:solidFill>
                  <a:srgbClr val="202122"/>
                </a:solidFill>
                <a:ea typeface="+mn-lt"/>
                <a:cs typeface="+mn-lt"/>
              </a:rPr>
              <a:t> jelölik. A vonalakkal összekapcsolt szimbólumok a </a:t>
            </a:r>
            <a:r>
              <a:rPr lang="hu-HU" sz="1400" dirty="0" err="1">
                <a:solidFill>
                  <a:srgbClr val="202122"/>
                </a:solidFill>
                <a:ea typeface="+mn-lt"/>
                <a:cs typeface="+mn-lt"/>
              </a:rPr>
              <a:t>Qbiteken</a:t>
            </a:r>
            <a:r>
              <a:rPr lang="hu-HU" sz="1400" dirty="0">
                <a:solidFill>
                  <a:srgbClr val="202122"/>
                </a:solidFill>
                <a:ea typeface="+mn-lt"/>
                <a:cs typeface="+mn-lt"/>
              </a:rPr>
              <a:t> végrehajtott műveleteket-, a méréseket-, vagy  a használt kapukat  jelölik. A használt vonalak az elemi lépések sorrendjét határozzák meg és általában nem fizikai kábelekre utalnak.</a:t>
            </a:r>
            <a:r>
              <a:rPr lang="hu-HU" sz="1400" baseline="30000" dirty="0">
                <a:ea typeface="+mn-lt"/>
                <a:cs typeface="+mn-lt"/>
                <a:hlinkClick r:id="rId13"/>
              </a:rPr>
              <a:t>[2]</a:t>
            </a:r>
            <a:r>
              <a:rPr lang="hu-HU" sz="1400" baseline="30000" dirty="0">
                <a:ea typeface="+mn-lt"/>
                <a:cs typeface="+mn-lt"/>
                <a:hlinkClick r:id="rId14"/>
              </a:rPr>
              <a:t>[3]</a:t>
            </a:r>
            <a:r>
              <a:rPr lang="hu-HU" sz="1400" baseline="30000" dirty="0">
                <a:ea typeface="+mn-lt"/>
                <a:cs typeface="+mn-lt"/>
                <a:hlinkClick r:id="rId15"/>
              </a:rPr>
              <a:t>[4]</a:t>
            </a:r>
            <a:endParaRPr lang="hu-HU" sz="1400" dirty="0">
              <a:cs typeface="Arial"/>
            </a:endParaRPr>
          </a:p>
          <a:p>
            <a:r>
              <a:rPr lang="hu-HU" sz="1400" dirty="0">
                <a:solidFill>
                  <a:srgbClr val="202122"/>
                </a:solidFill>
                <a:ea typeface="+mn-lt"/>
                <a:cs typeface="+mn-lt"/>
              </a:rPr>
              <a:t>A Quantum áramkörök grafikai megjelenítésére a </a:t>
            </a:r>
            <a:r>
              <a:rPr lang="hu-HU" sz="1400" dirty="0" err="1">
                <a:ea typeface="+mn-lt"/>
                <a:cs typeface="+mn-lt"/>
                <a:hlinkClick r:id="rId16"/>
              </a:rPr>
              <a:t>Penrose</a:t>
            </a:r>
            <a:r>
              <a:rPr lang="hu-HU" sz="1400" dirty="0">
                <a:ea typeface="+mn-lt"/>
                <a:cs typeface="+mn-lt"/>
                <a:hlinkClick r:id="rId16"/>
              </a:rPr>
              <a:t> </a:t>
            </a:r>
            <a:r>
              <a:rPr lang="hu-HU" sz="1400" dirty="0" err="1">
                <a:ea typeface="+mn-lt"/>
                <a:cs typeface="+mn-lt"/>
                <a:hlinkClick r:id="rId16"/>
              </a:rPr>
              <a:t>graphical</a:t>
            </a:r>
            <a:r>
              <a:rPr lang="hu-HU" sz="1400" dirty="0">
                <a:ea typeface="+mn-lt"/>
                <a:cs typeface="+mn-lt"/>
                <a:hlinkClick r:id="rId16"/>
              </a:rPr>
              <a:t> </a:t>
            </a:r>
            <a:r>
              <a:rPr lang="hu-HU" sz="1400" dirty="0" err="1">
                <a:ea typeface="+mn-lt"/>
                <a:cs typeface="+mn-lt"/>
                <a:hlinkClick r:id="rId16"/>
              </a:rPr>
              <a:t>notation</a:t>
            </a:r>
            <a:r>
              <a:rPr lang="hu-HU" sz="1400" dirty="0">
                <a:solidFill>
                  <a:srgbClr val="202122"/>
                </a:solidFill>
                <a:ea typeface="+mn-lt"/>
                <a:cs typeface="+mn-lt"/>
              </a:rPr>
              <a:t>. egy variánsát használjuk, ahogy azt </a:t>
            </a:r>
            <a:r>
              <a:rPr lang="hu-HU" sz="1400" dirty="0">
                <a:ea typeface="+mn-lt"/>
                <a:cs typeface="+mn-lt"/>
                <a:hlinkClick r:id="rId17"/>
              </a:rPr>
              <a:t>Richard </a:t>
            </a:r>
            <a:r>
              <a:rPr lang="hu-HU" sz="1400" dirty="0" err="1">
                <a:ea typeface="+mn-lt"/>
                <a:cs typeface="+mn-lt"/>
                <a:hlinkClick r:id="rId17"/>
              </a:rPr>
              <a:t>Feynman</a:t>
            </a:r>
            <a:r>
              <a:rPr lang="hu-HU" sz="1400" dirty="0">
                <a:solidFill>
                  <a:srgbClr val="202122"/>
                </a:solidFill>
                <a:ea typeface="+mn-lt"/>
                <a:cs typeface="+mn-lt"/>
              </a:rPr>
              <a:t> is tette egy a Quantum </a:t>
            </a:r>
            <a:r>
              <a:rPr lang="hu-HU" sz="1400" dirty="0" err="1">
                <a:solidFill>
                  <a:srgbClr val="202122"/>
                </a:solidFill>
                <a:ea typeface="+mn-lt"/>
                <a:cs typeface="+mn-lt"/>
              </a:rPr>
              <a:t>áamkökkel</a:t>
            </a:r>
            <a:r>
              <a:rPr lang="hu-HU" sz="1400" dirty="0">
                <a:solidFill>
                  <a:srgbClr val="202122"/>
                </a:solidFill>
                <a:ea typeface="+mn-lt"/>
                <a:cs typeface="+mn-lt"/>
              </a:rPr>
              <a:t> foglalkozó korai (1986-os) közleményében tette.</a:t>
            </a:r>
            <a:r>
              <a:rPr lang="hu-HU" sz="1400" baseline="30000" dirty="0">
                <a:ea typeface="+mn-lt"/>
                <a:cs typeface="+mn-lt"/>
                <a:hlinkClick r:id="rId18"/>
              </a:rPr>
              <a:t>[5]</a:t>
            </a:r>
            <a:endParaRPr lang="hu-HU" sz="1400" dirty="0">
              <a:cs typeface="Arial"/>
            </a:endParaRPr>
          </a:p>
          <a:p>
            <a:pPr algn="ctr"/>
            <a:endParaRPr lang="hu-HU" sz="1600" dirty="0">
              <a:cs typeface="Arial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AAA9EAAB-62FB-28F0-969D-DDEA5928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32</a:t>
            </a:fld>
            <a:endParaRPr lang="hu-H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99F5B9-D556-9E73-29E1-13BDFB14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cs typeface="Arial"/>
              </a:rPr>
              <a:t>4/6 A Quantum gép </a:t>
            </a:r>
            <a:r>
              <a:rPr lang="hu-HU" sz="2400" dirty="0">
                <a:solidFill>
                  <a:srgbClr val="CC3300"/>
                </a:solidFill>
                <a:cs typeface="Arial"/>
              </a:rPr>
              <a:t>tervezés </a:t>
            </a:r>
            <a:r>
              <a:rPr lang="hu-HU" sz="2400" dirty="0" err="1">
                <a:cs typeface="Arial"/>
              </a:rPr>
              <a:t>DiVincenso</a:t>
            </a:r>
            <a:r>
              <a:rPr lang="hu-HU" sz="2400" dirty="0">
                <a:cs typeface="Arial"/>
              </a:rPr>
              <a:t> kritériumai </a:t>
            </a:r>
            <a:br>
              <a:rPr lang="hu-HU" sz="2400" dirty="0">
                <a:cs typeface="Arial"/>
              </a:rPr>
            </a:br>
            <a:r>
              <a:rPr lang="hu-HU" sz="1600" dirty="0">
                <a:solidFill>
                  <a:schemeClr val="tx1"/>
                </a:solidFill>
                <a:cs typeface="Arial"/>
              </a:rPr>
              <a:t>____________________________________________________________</a:t>
            </a:r>
            <a:r>
              <a:rPr lang="hu-HU" sz="1600" baseline="-25000" dirty="0">
                <a:solidFill>
                  <a:srgbClr val="FF0000"/>
                </a:solidFill>
                <a:cs typeface="Arial"/>
              </a:rPr>
              <a:t>ASSOCIATOR</a:t>
            </a:r>
            <a:r>
              <a:rPr lang="hu-HU" sz="1600" dirty="0">
                <a:solidFill>
                  <a:schemeClr val="tx1"/>
                </a:solidFill>
                <a:cs typeface="Arial"/>
              </a:rPr>
              <a:t>___</a:t>
            </a:r>
            <a:endParaRPr lang="hu-HU" sz="1600" b="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5F9DF5-7D8C-C577-D1E5-D65F4968E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07" y="1206500"/>
            <a:ext cx="8229600" cy="4660900"/>
          </a:xfrm>
        </p:spPr>
        <p:txBody>
          <a:bodyPr/>
          <a:lstStyle/>
          <a:p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A</a:t>
            </a:r>
            <a:r>
              <a:rPr lang="en" sz="12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" sz="1200" b="1" dirty="0">
                <a:solidFill>
                  <a:srgbClr val="202122"/>
                </a:solidFill>
                <a:ea typeface="+mn-lt"/>
                <a:cs typeface="+mn-lt"/>
              </a:rPr>
              <a:t>DiVincenzo </a:t>
            </a:r>
            <a:r>
              <a:rPr lang="hu-HU" sz="1200" b="1" dirty="0">
                <a:solidFill>
                  <a:srgbClr val="202122"/>
                </a:solidFill>
                <a:ea typeface="+mn-lt"/>
                <a:cs typeface="+mn-lt"/>
              </a:rPr>
              <a:t>kritériumok 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azokat a feltételeket jelölik, amelyek tiszteletben tartása </a:t>
            </a:r>
            <a:r>
              <a:rPr lang="hu-HU" sz="1200" dirty="0">
                <a:ea typeface="+mn-lt"/>
                <a:cs typeface="+mn-lt"/>
                <a:hlinkClick r:id="rId3"/>
              </a:rPr>
              <a:t>Q</a:t>
            </a:r>
            <a:r>
              <a:rPr lang="en" sz="1200" dirty="0">
                <a:ea typeface="+mn-lt"/>
                <a:cs typeface="+mn-lt"/>
                <a:hlinkClick r:id="rId3"/>
              </a:rPr>
              <a:t>uantum </a:t>
            </a:r>
            <a:r>
              <a:rPr lang="hu-HU" sz="1200" dirty="0">
                <a:ea typeface="+mn-lt"/>
                <a:cs typeface="+mn-lt"/>
                <a:hlinkClick r:id="rId3"/>
              </a:rPr>
              <a:t>számítógépek </a:t>
            </a:r>
            <a:r>
              <a:rPr lang="hu-HU" sz="1200" dirty="0">
                <a:ea typeface="+mn-lt"/>
                <a:cs typeface="+mn-lt"/>
              </a:rPr>
              <a:t>tervezésekor kell betartanunk, ahogy azt</a:t>
            </a:r>
            <a:r>
              <a:rPr lang="en" sz="1200" dirty="0">
                <a:solidFill>
                  <a:srgbClr val="202122"/>
                </a:solidFill>
                <a:ea typeface="+mn-lt"/>
                <a:cs typeface="+mn-lt"/>
              </a:rPr>
              <a:t> 2000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-ben</a:t>
            </a:r>
            <a:r>
              <a:rPr lang="en" sz="12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" sz="1200" dirty="0">
                <a:ea typeface="+mn-lt"/>
                <a:cs typeface="+mn-lt"/>
                <a:hlinkClick r:id="rId4"/>
              </a:rPr>
              <a:t>David P. DiVincenzo</a:t>
            </a:r>
            <a:r>
              <a:rPr lang="en" sz="1200" dirty="0">
                <a:solidFill>
                  <a:srgbClr val="202122"/>
                </a:solidFill>
                <a:ea typeface="+mn-lt"/>
                <a:cs typeface="+mn-lt"/>
              </a:rPr>
              <a:t>,</a:t>
            </a:r>
            <a:r>
              <a:rPr lang="en" sz="1000" baseline="30000" dirty="0">
                <a:ea typeface="+mn-lt"/>
                <a:cs typeface="+mn-lt"/>
                <a:hlinkClick r:id="rId5"/>
              </a:rPr>
              <a:t>[1]</a:t>
            </a:r>
            <a:r>
              <a:rPr lang="en" sz="12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elméleti fizikus javasolta. Ezek a kritériumok </a:t>
            </a:r>
            <a:r>
              <a:rPr lang="en" sz="1200" dirty="0">
                <a:ea typeface="+mn-lt"/>
                <a:cs typeface="+mn-lt"/>
                <a:hlinkClick r:id="rId6"/>
              </a:rPr>
              <a:t>Yuri Manin</a:t>
            </a:r>
            <a:r>
              <a:rPr lang="en" sz="1200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matematikus </a:t>
            </a:r>
            <a:r>
              <a:rPr lang="en" sz="1200" dirty="0">
                <a:solidFill>
                  <a:srgbClr val="202122"/>
                </a:solidFill>
                <a:ea typeface="+mn-lt"/>
                <a:cs typeface="+mn-lt"/>
              </a:rPr>
              <a:t>1980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-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as</a:t>
            </a:r>
            <a:r>
              <a:rPr lang="en" sz="1000" baseline="30000" dirty="0">
                <a:ea typeface="+mn-lt"/>
                <a:cs typeface="+mn-lt"/>
                <a:hlinkClick r:id="rId7"/>
              </a:rPr>
              <a:t>[2]</a:t>
            </a:r>
            <a:r>
              <a:rPr lang="en" sz="12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illetve </a:t>
            </a:r>
            <a:r>
              <a:rPr lang="en" sz="1200" dirty="0">
                <a:ea typeface="+mn-lt"/>
                <a:cs typeface="+mn-lt"/>
                <a:hlinkClick r:id="rId8"/>
              </a:rPr>
              <a:t>Richard Feynman</a:t>
            </a:r>
            <a:r>
              <a:rPr lang="en" sz="1200" dirty="0">
                <a:solidFill>
                  <a:srgbClr val="202122"/>
                </a:solidFill>
                <a:ea typeface="+mn-lt"/>
                <a:cs typeface="+mn-lt"/>
              </a:rPr>
              <a:t> 1982</a:t>
            </a:r>
            <a:r>
              <a:rPr lang="en" sz="1000" baseline="30000" dirty="0">
                <a:ea typeface="+mn-lt"/>
                <a:cs typeface="+mn-lt"/>
                <a:hlinkClick r:id="rId9"/>
              </a:rPr>
              <a:t>[3 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-es elképzeléseinek szellemét képviselik arra vonatkozóan, hogy mit is kell értenünk Quantum Számítás alatt, hogy az eredmény valóban </a:t>
            </a:r>
            <a:r>
              <a:rPr lang="en" sz="1200" dirty="0">
                <a:ea typeface="+mn-lt"/>
                <a:cs typeface="+mn-lt"/>
                <a:hlinkClick r:id="rId10"/>
              </a:rPr>
              <a:t>quantum</a:t>
            </a:r>
            <a:r>
              <a:rPr lang="en" sz="12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rendszer legyen, hogy valóban megoldást adhasson</a:t>
            </a:r>
            <a:r>
              <a:rPr lang="en" sz="12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" sz="1200" dirty="0">
                <a:ea typeface="+mn-lt"/>
                <a:cs typeface="+mn-lt"/>
                <a:hlinkClick r:id="rId11"/>
              </a:rPr>
              <a:t>quantum</a:t>
            </a:r>
            <a:r>
              <a:rPr lang="hu-HU" sz="1200" dirty="0" err="1">
                <a:ea typeface="+mn-lt"/>
                <a:cs typeface="+mn-lt"/>
                <a:hlinkClick r:id="rId11"/>
              </a:rPr>
              <a:t>os</a:t>
            </a:r>
            <a:r>
              <a:rPr lang="hu-HU" sz="1200" dirty="0">
                <a:ea typeface="+mn-lt"/>
                <a:cs typeface="+mn-lt"/>
                <a:hlinkClick r:id="rId11"/>
              </a:rPr>
              <a:t> soktest problémákra</a:t>
            </a:r>
            <a:r>
              <a:rPr lang="en" sz="1200" dirty="0">
                <a:solidFill>
                  <a:srgbClr val="202122"/>
                </a:solidFill>
                <a:ea typeface="+mn-lt"/>
                <a:cs typeface="+mn-lt"/>
              </a:rPr>
              <a:t>.</a:t>
            </a:r>
            <a:endParaRPr lang="hu-HU" dirty="0"/>
          </a:p>
          <a:p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A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DiVincenzo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kritériumok egy hét feltételből álló előírás csoportot alkotnak, amelyeket egy-egy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kisérleti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berendezésnek teljesítenie kell, ha olyan </a:t>
            </a:r>
            <a:r>
              <a:rPr lang="hu-HU" sz="1200" dirty="0">
                <a:ea typeface="+mn-lt"/>
                <a:cs typeface="+mn-lt"/>
                <a:hlinkClick r:id="rId12"/>
              </a:rPr>
              <a:t>Quantum algoritmusokat</a:t>
            </a:r>
            <a:r>
              <a:rPr lang="hu-HU" sz="1200" dirty="0">
                <a:ea typeface="+mn-lt"/>
                <a:cs typeface="+mn-lt"/>
              </a:rPr>
              <a:t> szeretnének velük a gyakorlatban végrehajtani, mint amilyen pl. a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hu-HU" sz="1200" dirty="0" err="1">
                <a:ea typeface="+mn-lt"/>
                <a:cs typeface="+mn-lt"/>
                <a:hlinkClick r:id="rId13"/>
              </a:rPr>
              <a:t>Grover</a:t>
            </a:r>
            <a:r>
              <a:rPr lang="hu-HU" sz="1200" dirty="0">
                <a:ea typeface="+mn-lt"/>
                <a:cs typeface="+mn-lt"/>
                <a:hlinkClick r:id="rId13"/>
              </a:rPr>
              <a:t> kereső algoritmus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 vagy a </a:t>
            </a:r>
            <a:r>
              <a:rPr lang="hu-HU" sz="1200" dirty="0">
                <a:ea typeface="+mn-lt"/>
                <a:cs typeface="+mn-lt"/>
                <a:hlinkClick r:id="rId14"/>
              </a:rPr>
              <a:t>Shor féle  </a:t>
            </a:r>
            <a:r>
              <a:rPr lang="hu-HU" sz="1200" dirty="0" err="1">
                <a:ea typeface="+mn-lt"/>
                <a:cs typeface="+mn-lt"/>
                <a:hlinkClick r:id="rId14"/>
              </a:rPr>
              <a:t>faktorizáció</a:t>
            </a:r>
            <a:r>
              <a:rPr lang="hu-HU" sz="1200" dirty="0">
                <a:ea typeface="+mn-lt"/>
                <a:cs typeface="+mn-lt"/>
                <a:hlinkClick r:id="rId14"/>
              </a:rPr>
              <a:t>.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Az első öt kritérium magára a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Quantm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Számításra vonatkozik, míg a  további két kiegészítő kritérium a </a:t>
            </a:r>
            <a:r>
              <a:rPr lang="hu-HU" sz="1200" dirty="0">
                <a:ea typeface="+mn-lt"/>
                <a:cs typeface="+mn-lt"/>
                <a:hlinkClick r:id="rId15"/>
              </a:rPr>
              <a:t>Quantum Kommunikáció</a:t>
            </a:r>
            <a:r>
              <a:rPr lang="hu-HU" sz="1200" dirty="0">
                <a:ea typeface="+mn-lt"/>
                <a:cs typeface="+mn-lt"/>
              </a:rPr>
              <a:t> megvalósításmódjára, érintve 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a </a:t>
            </a:r>
            <a:r>
              <a:rPr lang="hu-HU" sz="1200" dirty="0">
                <a:ea typeface="+mn-lt"/>
                <a:cs typeface="+mn-lt"/>
                <a:hlinkClick r:id="rId16"/>
              </a:rPr>
              <a:t>Quantum Kulcs Szétosztás</a:t>
            </a:r>
            <a:r>
              <a:rPr lang="hu-HU" sz="1200" dirty="0">
                <a:ea typeface="+mn-lt"/>
                <a:cs typeface="+mn-lt"/>
              </a:rPr>
              <a:t> kérdéskörét, feltéve, hogy valaki hagyományos számítástechnikai elemek bevonásával szeretné demonstrálni a  </a:t>
            </a:r>
            <a:r>
              <a:rPr lang="hu-HU" sz="1200" dirty="0" err="1">
                <a:ea typeface="+mn-lt"/>
                <a:cs typeface="+mn-lt"/>
              </a:rPr>
              <a:t>DiVincenso</a:t>
            </a:r>
            <a:r>
              <a:rPr lang="hu-HU" sz="1200" dirty="0">
                <a:ea typeface="+mn-lt"/>
                <a:cs typeface="+mn-lt"/>
              </a:rPr>
              <a:t> Kritériumok teljesítését (a klasszikus és a kvantumos működés egybevetésével valamint az un. </a:t>
            </a:r>
            <a:r>
              <a:rPr lang="hu-HU" sz="1200" dirty="0" err="1">
                <a:ea typeface="+mn-lt"/>
                <a:cs typeface="+mn-lt"/>
                <a:hlinkClick r:id="rId17"/>
              </a:rPr>
              <a:t>Quantumos</a:t>
            </a:r>
            <a:r>
              <a:rPr lang="hu-HU" sz="1200" dirty="0">
                <a:ea typeface="+mn-lt"/>
                <a:cs typeface="+mn-lt"/>
                <a:hlinkClick r:id="rId17"/>
              </a:rPr>
              <a:t> gyorsítást</a:t>
            </a:r>
            <a:r>
              <a:rPr lang="hu-HU" sz="1200" dirty="0">
                <a:ea typeface="+mn-lt"/>
                <a:cs typeface="+mn-lt"/>
              </a:rPr>
              <a:t> illetően).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.</a:t>
            </a:r>
            <a:endParaRPr lang="hu-HU" dirty="0">
              <a:cs typeface="Arial"/>
            </a:endParaRPr>
          </a:p>
          <a:p>
            <a:r>
              <a:rPr lang="hu-HU" sz="1600" b="1" dirty="0">
                <a:solidFill>
                  <a:srgbClr val="FF0000"/>
                </a:solidFill>
              </a:rPr>
              <a:t>A kritériumok:</a:t>
            </a:r>
            <a:endParaRPr lang="hu-HU" sz="1600" b="1" dirty="0">
              <a:solidFill>
                <a:srgbClr val="FF0000"/>
              </a:solidFill>
              <a:cs typeface="Arial"/>
            </a:endParaRPr>
          </a:p>
          <a:p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-- Legyen egy skálázható fizikai rendszer jellemzően </a:t>
            </a:r>
            <a:r>
              <a:rPr lang="hu-HU" sz="1200" dirty="0" err="1">
                <a:ea typeface="+mn-lt"/>
                <a:cs typeface="+mn-lt"/>
                <a:hlinkClick r:id="rId18"/>
              </a:rPr>
              <a:t>Qubit</a:t>
            </a:r>
            <a:r>
              <a:rPr lang="hu-HU" sz="1200" dirty="0">
                <a:ea typeface="+mn-lt"/>
                <a:cs typeface="+mn-lt"/>
              </a:rPr>
              <a:t> használattal!</a:t>
            </a:r>
            <a:endParaRPr lang="hu-HU" dirty="0"/>
          </a:p>
          <a:p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-- A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Qbiteket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minimum egy jól körülírt alap értékre be lehessen állítani!</a:t>
            </a:r>
            <a:endParaRPr lang="hu-HU" dirty="0"/>
          </a:p>
          <a:p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-- A rendszer képes önmagát kellő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idejig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 </a:t>
            </a:r>
            <a:r>
              <a:rPr lang="hu-HU" sz="1200" dirty="0">
                <a:ea typeface="+mn-lt"/>
                <a:cs typeface="+mn-lt"/>
                <a:hlinkClick r:id="rId19"/>
              </a:rPr>
              <a:t>Quantum koherencia 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hu-HU" sz="1200" dirty="0">
                <a:ea typeface="+mn-lt"/>
                <a:cs typeface="+mn-lt"/>
                <a:hlinkClick r:id="rId20"/>
              </a:rPr>
              <a:t>állapotban </a:t>
            </a:r>
            <a:r>
              <a:rPr lang="hu-HU" sz="1200" dirty="0">
                <a:ea typeface="+mn-lt"/>
                <a:cs typeface="+mn-lt"/>
              </a:rPr>
              <a:t>tartani!</a:t>
            </a:r>
            <a:endParaRPr lang="hu-HU" dirty="0"/>
          </a:p>
          <a:p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-- A rendszer rendelkezzék egy "</a:t>
            </a:r>
            <a:r>
              <a:rPr lang="hu-HU" sz="1200" dirty="0">
                <a:ea typeface="+mn-lt"/>
                <a:cs typeface="+mn-lt"/>
                <a:hlinkClick r:id="rId21"/>
              </a:rPr>
              <a:t>univerzális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"  </a:t>
            </a:r>
            <a:r>
              <a:rPr lang="hu-HU" sz="1200" dirty="0">
                <a:ea typeface="+mn-lt"/>
                <a:cs typeface="+mn-lt"/>
                <a:hlinkClick r:id="rId22"/>
              </a:rPr>
              <a:t>Quantum Kapu</a:t>
            </a:r>
            <a:r>
              <a:rPr lang="hu-HU" sz="1200" dirty="0">
                <a:ea typeface="+mn-lt"/>
                <a:cs typeface="+mn-lt"/>
              </a:rPr>
              <a:t> elemkészlettel!</a:t>
            </a:r>
            <a:endParaRPr lang="hu-HU" dirty="0"/>
          </a:p>
          <a:p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-- Legyen felszerelve a használt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Qubit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-típushoz illeszkedő  </a:t>
            </a:r>
            <a:r>
              <a:rPr lang="hu-HU" sz="1200" dirty="0">
                <a:ea typeface="+mn-lt"/>
                <a:cs typeface="+mn-lt"/>
                <a:hlinkClick r:id="rId23"/>
              </a:rPr>
              <a:t>mérő-ellenőrző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 képességekkel</a:t>
            </a:r>
          </a:p>
          <a:p>
            <a:r>
              <a:rPr lang="hu-HU" sz="1600" b="1" dirty="0">
                <a:ea typeface="+mn-lt"/>
                <a:cs typeface="+mn-lt"/>
                <a:hlinkClick r:id="rId24"/>
              </a:rPr>
              <a:t>Quantum Kommunikációs Kritériumok</a:t>
            </a:r>
            <a:r>
              <a:rPr lang="hu-HU" sz="1200" dirty="0">
                <a:ea typeface="+mn-lt"/>
                <a:cs typeface="+mn-lt"/>
                <a:hlinkClick r:id="rId24"/>
              </a:rPr>
              <a:t>: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:</a:t>
            </a:r>
          </a:p>
          <a:p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-- Legyen lehetőség a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Qbit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állapotok állomáshelyek közötti önazonos továbbítására!</a:t>
            </a:r>
          </a:p>
          <a:p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-- Legyen lehetőség a helyhez kötött és a továbbított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Qbitek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egymás közötti konverziójára!</a:t>
            </a:r>
            <a:endParaRPr lang="hu-HU" sz="1200" dirty="0"/>
          </a:p>
          <a:p>
            <a:endParaRPr lang="hu-HU" sz="1200" dirty="0">
              <a:solidFill>
                <a:srgbClr val="202122"/>
              </a:solidFill>
              <a:ea typeface="+mn-lt"/>
              <a:cs typeface="+mn-lt"/>
            </a:endParaRPr>
          </a:p>
          <a:p>
            <a:endParaRPr lang="hu-HU" dirty="0"/>
          </a:p>
          <a:p>
            <a:endParaRPr lang="hu-HU" dirty="0">
              <a:cs typeface="Arial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8B08F6D-09BD-CAEA-452B-E89D343F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E9B0B7-2893-4723-B2CA-9DD8CAB5955F}" type="datetime1">
              <a:rPr lang="hu-HU" altLang="hu-HU"/>
              <a:pPr>
                <a:defRPr/>
              </a:pPr>
              <a:t>2024. 07. 11.</a:t>
            </a:fld>
            <a:endParaRPr lang="en-GB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6478798-F2D8-112C-9C27-D069BA01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37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>
            <a:extLst>
              <a:ext uri="{FF2B5EF4-FFF2-40B4-BE49-F238E27FC236}">
                <a16:creationId xmlns:a16="http://schemas.microsoft.com/office/drawing/2014/main" id="{72C72800-04FA-7520-BAD5-44C408D46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400" dirty="0">
                <a:solidFill>
                  <a:srgbClr val="FF0000"/>
                </a:solidFill>
              </a:rPr>
              <a:t> 4/7 Quantum programozás - Q-nyelvek</a:t>
            </a:r>
            <a:br>
              <a:rPr lang="hu-HU" altLang="hu-HU" sz="2400" dirty="0"/>
            </a:br>
            <a:r>
              <a:rPr lang="hu-HU" altLang="hu-HU" sz="1800" dirty="0">
                <a:solidFill>
                  <a:srgbClr val="000000"/>
                </a:solidFill>
              </a:rPr>
              <a:t>____________________________________________________</a:t>
            </a:r>
            <a:r>
              <a:rPr lang="hu-HU" altLang="hu-HU" sz="1800" baseline="-10000" dirty="0">
                <a:solidFill>
                  <a:srgbClr val="CC3300"/>
                </a:solidFill>
              </a:rPr>
              <a:t>ASSOCIATOR</a:t>
            </a:r>
            <a:r>
              <a:rPr lang="hu-HU" altLang="hu-HU" sz="1800" dirty="0">
                <a:solidFill>
                  <a:srgbClr val="000000"/>
                </a:solidFill>
              </a:rPr>
              <a:t>___</a:t>
            </a:r>
            <a:endParaRPr lang="hu-HU" altLang="hu-HU" sz="3200" dirty="0"/>
          </a:p>
        </p:txBody>
      </p:sp>
      <p:sp>
        <p:nvSpPr>
          <p:cNvPr id="32772" name="Dátum helye 3">
            <a:extLst>
              <a:ext uri="{FF2B5EF4-FFF2-40B4-BE49-F238E27FC236}">
                <a16:creationId xmlns:a16="http://schemas.microsoft.com/office/drawing/2014/main" id="{58C51129-0EFB-4E0D-3AB8-47B8E776567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6E8ACF-0245-4A5E-BB2B-5C26B4B8C70A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0CE56A25-43D7-3F6B-C536-22FFFD1A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34</a:t>
            </a:fld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F620E5-BB62-3F6D-822C-AE6BF5D42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6092"/>
            <a:ext cx="8229600" cy="4860071"/>
          </a:xfrm>
        </p:spPr>
        <p:txBody>
          <a:bodyPr/>
          <a:lstStyle/>
          <a:p>
            <a:r>
              <a:rPr lang="hu-HU" sz="2400" b="1" dirty="0"/>
              <a:t>Quantum platformok helyzete: </a:t>
            </a:r>
            <a:r>
              <a:rPr lang="hu-HU" sz="2000" dirty="0"/>
              <a:t>még fejlődésük elején tartanak. A gépek még nem eléggé kereskedelmi termékek, még a fejlesztőik kezében vannak! A sorozat gyártás még nem indult be és a marketing inkább politikai és nem kereskedelmi. De az igény a fejlesztő eszközökre már megjelent, egyenlőre demonstrációs-,és projekt finanszírozási okokból. Következik a </a:t>
            </a:r>
            <a:r>
              <a:rPr lang="hu-HU" sz="2000" dirty="0" err="1"/>
              <a:t>Qbit</a:t>
            </a:r>
            <a:r>
              <a:rPr lang="hu-HU" sz="2000" dirty="0"/>
              <a:t> technológiai termék család fejlesztés, a gépek fokozatos eldifferenciálódása. Várható, hogy megjelenjenek a platform </a:t>
            </a:r>
            <a:r>
              <a:rPr lang="hu-HU" sz="2000" dirty="0">
                <a:solidFill>
                  <a:srgbClr val="FF0000"/>
                </a:solidFill>
              </a:rPr>
              <a:t>Hardware </a:t>
            </a:r>
            <a:r>
              <a:rPr lang="hu-HU" sz="2000" dirty="0" err="1">
                <a:solidFill>
                  <a:srgbClr val="FF0000"/>
                </a:solidFill>
              </a:rPr>
              <a:t>Logic</a:t>
            </a:r>
            <a:r>
              <a:rPr lang="hu-HU" sz="2000" dirty="0">
                <a:solidFill>
                  <a:srgbClr val="FF0000"/>
                </a:solidFill>
              </a:rPr>
              <a:t> </a:t>
            </a:r>
            <a:r>
              <a:rPr lang="hu-HU" sz="2000" dirty="0" err="1">
                <a:solidFill>
                  <a:srgbClr val="FF0000"/>
                </a:solidFill>
              </a:rPr>
              <a:t>Manual</a:t>
            </a:r>
            <a:r>
              <a:rPr lang="hu-HU" sz="2000" dirty="0">
                <a:solidFill>
                  <a:srgbClr val="000000"/>
                </a:solidFill>
              </a:rPr>
              <a:t>-ok</a:t>
            </a:r>
            <a:r>
              <a:rPr lang="hu-HU" sz="2000" dirty="0"/>
              <a:t>.</a:t>
            </a:r>
          </a:p>
          <a:p>
            <a:r>
              <a:rPr lang="hu-HU" sz="2000" b="1" dirty="0"/>
              <a:t>Quantum fejlesztő környezetek: </a:t>
            </a:r>
            <a:r>
              <a:rPr lang="hu-HU" sz="1400" dirty="0"/>
              <a:t>(a </a:t>
            </a:r>
            <a:r>
              <a:rPr lang="hu-HU" sz="1400" b="1" dirty="0">
                <a:solidFill>
                  <a:srgbClr val="FF0000"/>
                </a:solidFill>
              </a:rPr>
              <a:t>hagyományos fejlesztő házak </a:t>
            </a:r>
            <a:r>
              <a:rPr lang="hu-HU" sz="1400" dirty="0"/>
              <a:t>diktálnak, dominálnak és jellemzően </a:t>
            </a:r>
            <a:r>
              <a:rPr lang="hu-HU" sz="1400" b="1" dirty="0">
                <a:solidFill>
                  <a:srgbClr val="FF0000"/>
                </a:solidFill>
              </a:rPr>
              <a:t>hagyományos gépeken futnak</a:t>
            </a:r>
            <a:r>
              <a:rPr lang="hu-HU" sz="1400" dirty="0"/>
              <a:t>, </a:t>
            </a:r>
            <a:r>
              <a:rPr lang="hu-HU" sz="1400" b="1" dirty="0">
                <a:solidFill>
                  <a:srgbClr val="FF0000"/>
                </a:solidFill>
              </a:rPr>
              <a:t>hagyományos fejlesztő környezetek cél kiterjesztéseiként, </a:t>
            </a:r>
            <a:r>
              <a:rPr lang="hu-HU" sz="1400" b="1" dirty="0">
                <a:solidFill>
                  <a:srgbClr val="000000"/>
                </a:solidFill>
              </a:rPr>
              <a:t>mint a</a:t>
            </a:r>
            <a:r>
              <a:rPr lang="hu-HU" sz="1400" b="1" dirty="0">
                <a:solidFill>
                  <a:srgbClr val="FF0000"/>
                </a:solidFill>
              </a:rPr>
              <a:t> Quantum gépet vezérlő hagyományos számítógép egy alkalmazása</a:t>
            </a:r>
            <a:r>
              <a:rPr lang="hu-HU" sz="1400" dirty="0"/>
              <a:t>!).</a:t>
            </a:r>
            <a:r>
              <a:rPr lang="hu-HU" sz="2000" b="1" dirty="0"/>
              <a:t> </a:t>
            </a:r>
            <a:r>
              <a:rPr lang="hu-HU" sz="2000" dirty="0"/>
              <a:t>Eddig hírnévre tett szert a </a:t>
            </a:r>
            <a:r>
              <a:rPr lang="hu-HU" sz="2000" b="1" dirty="0">
                <a:hlinkClick r:id="rId3"/>
              </a:rPr>
              <a:t>Q#</a:t>
            </a:r>
            <a:r>
              <a:rPr lang="hu-HU" sz="2000" b="1" dirty="0"/>
              <a:t> (</a:t>
            </a:r>
            <a:r>
              <a:rPr lang="hu-HU" sz="2000" b="1" dirty="0">
                <a:hlinkClick r:id="rId4"/>
              </a:rPr>
              <a:t>MS</a:t>
            </a:r>
            <a:r>
              <a:rPr lang="hu-HU" sz="2000" b="1" dirty="0"/>
              <a:t> </a:t>
            </a:r>
            <a:r>
              <a:rPr lang="hu-HU" sz="2000" dirty="0">
                <a:hlinkClick r:id="rId5"/>
              </a:rPr>
              <a:t>Quantum </a:t>
            </a:r>
            <a:r>
              <a:rPr lang="hu-HU" sz="2000" dirty="0" err="1">
                <a:hlinkClick r:id="rId5"/>
              </a:rPr>
              <a:t>Katas</a:t>
            </a:r>
            <a:r>
              <a:rPr lang="hu-HU" sz="2000" dirty="0"/>
              <a:t> projekt</a:t>
            </a:r>
            <a:r>
              <a:rPr lang="hu-HU" sz="2000" b="1" dirty="0"/>
              <a:t>)</a:t>
            </a:r>
            <a:r>
              <a:rPr lang="hu-HU" sz="2000" dirty="0"/>
              <a:t>, a</a:t>
            </a:r>
            <a:r>
              <a:rPr lang="hu-HU" sz="2000" b="1" dirty="0"/>
              <a:t> </a:t>
            </a:r>
            <a:r>
              <a:rPr lang="hu-HU" sz="2000" b="1" dirty="0" err="1">
                <a:hlinkClick r:id="rId6"/>
              </a:rPr>
              <a:t>Qiskit</a:t>
            </a:r>
            <a:r>
              <a:rPr lang="hu-HU" sz="2000" b="1" dirty="0"/>
              <a:t> (</a:t>
            </a:r>
            <a:r>
              <a:rPr lang="hu-HU" sz="2000" dirty="0"/>
              <a:t>IBM 2017 Quantum </a:t>
            </a:r>
            <a:r>
              <a:rPr lang="hu-HU" sz="2000" dirty="0" err="1"/>
              <a:t>Experience</a:t>
            </a:r>
            <a:r>
              <a:rPr lang="hu-HU" sz="2000" dirty="0"/>
              <a:t> </a:t>
            </a:r>
            <a:r>
              <a:rPr lang="hu-HU" sz="2000" dirty="0" err="1">
                <a:hlinkClick r:id="rId7"/>
              </a:rPr>
              <a:t>simulators</a:t>
            </a:r>
            <a:r>
              <a:rPr lang="hu-HU" sz="2000" dirty="0"/>
              <a:t>), a </a:t>
            </a:r>
            <a:r>
              <a:rPr lang="hu-HU" sz="2000" b="1" dirty="0" err="1"/>
              <a:t>Cirq</a:t>
            </a:r>
            <a:r>
              <a:rPr lang="hu-HU" sz="2000" dirty="0"/>
              <a:t> (</a:t>
            </a:r>
            <a:r>
              <a:rPr lang="hu-HU" sz="2000" dirty="0">
                <a:hlinkClick r:id="rId8"/>
              </a:rPr>
              <a:t>Google</a:t>
            </a:r>
            <a:r>
              <a:rPr lang="hu-HU" sz="2000" dirty="0"/>
              <a:t> </a:t>
            </a:r>
            <a:r>
              <a:rPr lang="hu-HU" sz="2000" dirty="0" err="1"/>
              <a:t>QuantumAI</a:t>
            </a:r>
            <a:r>
              <a:rPr lang="hu-HU" sz="2000" dirty="0"/>
              <a:t> projekt, Pythonban írva), a </a:t>
            </a:r>
            <a:r>
              <a:rPr lang="hu-HU" sz="2000" dirty="0" err="1">
                <a:hlinkClick r:id="rId9"/>
              </a:rPr>
              <a:t>Haskell</a:t>
            </a:r>
            <a:r>
              <a:rPr lang="hu-HU" sz="2000" dirty="0">
                <a:hlinkClick r:id="rId9"/>
              </a:rPr>
              <a:t> v </a:t>
            </a:r>
            <a:r>
              <a:rPr lang="hu-HU" sz="2000" dirty="0" err="1">
                <a:hlinkClick r:id="rId9"/>
              </a:rPr>
              <a:t>Ocaml</a:t>
            </a:r>
            <a:r>
              <a:rPr lang="hu-HU" sz="2000" dirty="0"/>
              <a:t> , a </a:t>
            </a:r>
            <a:r>
              <a:rPr lang="hu-HU" sz="2000" b="1" dirty="0"/>
              <a:t>QCL </a:t>
            </a:r>
            <a:r>
              <a:rPr lang="hu-HU" sz="2000" dirty="0"/>
              <a:t>(</a:t>
            </a:r>
            <a:r>
              <a:rPr lang="hu-HU" sz="2000" dirty="0" err="1"/>
              <a:t>JAVAScriptben</a:t>
            </a:r>
            <a:r>
              <a:rPr lang="hu-HU" sz="2000" dirty="0"/>
              <a:t> írva), a </a:t>
            </a:r>
            <a:r>
              <a:rPr lang="hu-HU" sz="2000" b="1" dirty="0"/>
              <a:t>C++ (</a:t>
            </a:r>
            <a:r>
              <a:rPr lang="hu-HU" sz="2000" dirty="0" err="1">
                <a:hlinkClick r:id="rId10"/>
              </a:rPr>
              <a:t>Bjarne</a:t>
            </a:r>
            <a:r>
              <a:rPr lang="hu-HU" sz="2000" dirty="0">
                <a:hlinkClick r:id="rId10"/>
              </a:rPr>
              <a:t> </a:t>
            </a:r>
            <a:r>
              <a:rPr lang="hu-HU" sz="2000" dirty="0" err="1">
                <a:hlinkClick r:id="rId10"/>
              </a:rPr>
              <a:t>Stroustrup</a:t>
            </a:r>
            <a:r>
              <a:rPr lang="hu-HU" sz="2000" dirty="0"/>
              <a:t>.</a:t>
            </a:r>
            <a:r>
              <a:rPr lang="hu-HU" sz="2000" b="1" dirty="0"/>
              <a:t>)</a:t>
            </a:r>
            <a:r>
              <a:rPr lang="hu-HU" sz="2000" dirty="0"/>
              <a:t>,</a:t>
            </a:r>
            <a:r>
              <a:rPr lang="hu-HU" sz="2000" b="1" dirty="0"/>
              <a:t> </a:t>
            </a:r>
            <a:r>
              <a:rPr lang="hu-HU" sz="2000" dirty="0"/>
              <a:t>a</a:t>
            </a:r>
            <a:r>
              <a:rPr lang="hu-HU" sz="2000" b="1" dirty="0"/>
              <a:t> </a:t>
            </a:r>
            <a:r>
              <a:rPr lang="hu-HU" sz="2000" b="1" dirty="0" err="1"/>
              <a:t>Qasm</a:t>
            </a:r>
            <a:r>
              <a:rPr lang="hu-HU" sz="2000" b="1" dirty="0"/>
              <a:t> </a:t>
            </a:r>
            <a:r>
              <a:rPr lang="hu-HU" sz="2000" dirty="0"/>
              <a:t>(C++-ban megírva</a:t>
            </a:r>
            <a:r>
              <a:rPr lang="hu-HU" sz="2000" b="1" dirty="0"/>
              <a:t>)</a:t>
            </a:r>
            <a:r>
              <a:rPr lang="hu-HU" sz="2000" dirty="0"/>
              <a:t>, a</a:t>
            </a:r>
            <a:r>
              <a:rPr lang="hu-HU" sz="2000" b="1" dirty="0"/>
              <a:t> </a:t>
            </a:r>
            <a:r>
              <a:rPr lang="hu-HU" sz="2000" b="1" dirty="0">
                <a:hlinkClick r:id="rId11"/>
              </a:rPr>
              <a:t>Python</a:t>
            </a:r>
            <a:r>
              <a:rPr lang="hu-HU" sz="2000" b="1" dirty="0"/>
              <a:t>.</a:t>
            </a:r>
            <a:endParaRPr lang="hu-HU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1D551D-3FA9-FD31-045E-AEE50C511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1800" dirty="0">
                <a:solidFill>
                  <a:srgbClr val="FF0000"/>
                </a:solidFill>
              </a:rPr>
              <a:t>4.9 A Quantum </a:t>
            </a:r>
            <a:r>
              <a:rPr lang="hu-HU" altLang="hu-HU" sz="1800" dirty="0" err="1">
                <a:solidFill>
                  <a:srgbClr val="FF0000"/>
                </a:solidFill>
              </a:rPr>
              <a:t>Computing</a:t>
            </a:r>
            <a:r>
              <a:rPr lang="hu-HU" altLang="hu-HU" sz="1800" dirty="0">
                <a:solidFill>
                  <a:srgbClr val="FF0000"/>
                </a:solidFill>
              </a:rPr>
              <a:t> gondok </a:t>
            </a:r>
            <a:br>
              <a:rPr lang="hu-HU" altLang="hu-HU" sz="1800" dirty="0"/>
            </a:br>
            <a:r>
              <a:rPr lang="hu-HU" altLang="hu-HU" sz="1800" dirty="0">
                <a:solidFill>
                  <a:srgbClr val="FF0000"/>
                </a:solidFill>
              </a:rPr>
              <a:t>(valószínű) elméleti háttere: az egységes térelmélet hiánya</a:t>
            </a:r>
            <a:br>
              <a:rPr lang="hu-HU" altLang="hu-HU" sz="1800" dirty="0"/>
            </a:br>
            <a:r>
              <a:rPr lang="hu-HU" altLang="hu-HU" sz="1400" dirty="0">
                <a:solidFill>
                  <a:srgbClr val="000000"/>
                </a:solidFill>
              </a:rPr>
              <a:t>______________________________________________________________________</a:t>
            </a:r>
            <a:r>
              <a:rPr lang="hu-HU" altLang="hu-HU" sz="1400" baseline="-10000" dirty="0">
                <a:solidFill>
                  <a:srgbClr val="CC3300"/>
                </a:solidFill>
              </a:rPr>
              <a:t>ASSOCIATOR</a:t>
            </a:r>
            <a:r>
              <a:rPr lang="hu-HU" altLang="hu-HU" sz="1400" dirty="0">
                <a:solidFill>
                  <a:srgbClr val="000000"/>
                </a:solidFill>
              </a:rPr>
              <a:t>___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80BE93-E563-198B-2FED-F7B8F0FB8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219791"/>
            <a:ext cx="4038600" cy="769049"/>
          </a:xfrm>
        </p:spPr>
        <p:txBody>
          <a:bodyPr/>
          <a:lstStyle/>
          <a:p>
            <a:r>
              <a:rPr lang="en-US" sz="2000" b="1"/>
              <a:t>A New Map of All the Particles and Forces</a:t>
            </a:r>
          </a:p>
          <a:p>
            <a:pPr marL="0" indent="0">
              <a:buNone/>
            </a:pPr>
            <a:endParaRPr lang="hu-HU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20633D50-1345-87C1-0185-BD2AADDC54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16834"/>
            <a:ext cx="4038600" cy="4328392"/>
          </a:xfrm>
        </p:spPr>
      </p:pic>
      <p:sp>
        <p:nvSpPr>
          <p:cNvPr id="5" name="Dátum helye 4">
            <a:extLst>
              <a:ext uri="{FF2B5EF4-FFF2-40B4-BE49-F238E27FC236}">
                <a16:creationId xmlns:a16="http://schemas.microsoft.com/office/drawing/2014/main" id="{A6D98E07-0229-496F-9527-93F47A74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B6E79-652D-45E7-A4FA-3BB3F4BDA370}" type="datetime1">
              <a:rPr lang="hu-HU" altLang="hu-HU" smtClean="0"/>
              <a:pPr>
                <a:defRPr/>
              </a:pPr>
              <a:t>2024. 07. 11.</a:t>
            </a:fld>
            <a:endParaRPr lang="en-GB" alt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DB01D7B-BAAB-A709-5CBE-0BFF44DE8549}"/>
              </a:ext>
            </a:extLst>
          </p:cNvPr>
          <p:cNvSpPr txBox="1"/>
          <p:nvPr/>
        </p:nvSpPr>
        <p:spPr>
          <a:xfrm>
            <a:off x="4648200" y="122978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A 2D version of the full double-simplex model is available </a:t>
            </a:r>
            <a:r>
              <a:rPr lang="en-US" b="1">
                <a:hlinkClick r:id="rId4"/>
              </a:rPr>
              <a:t>here</a:t>
            </a:r>
            <a:r>
              <a:rPr lang="en-US" b="1"/>
              <a:t>.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440EB557-A4D0-0948-CA2B-BAE49FA32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1" y="1916833"/>
            <a:ext cx="3956249" cy="4328392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4E68A3C-DC61-6D9B-B47E-7403C55B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62707-46D6-4AD2-A46D-2647043312F9}" type="slidenum">
              <a:rPr lang="en-GB" altLang="hu-HU"/>
              <a:pPr>
                <a:defRPr/>
              </a:pPr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6432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átum helye 3">
            <a:extLst>
              <a:ext uri="{FF2B5EF4-FFF2-40B4-BE49-F238E27FC236}">
                <a16:creationId xmlns:a16="http://schemas.microsoft.com/office/drawing/2014/main" id="{2E6175C8-7795-9B64-5C16-3448B47EE0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665F86-A82B-4465-B990-AD6DEBCC9BD4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A2556F8-2794-FBD4-6D00-B0DB67B77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z="2000"/>
              <a:t>TARTALOM</a:t>
            </a:r>
            <a:br>
              <a:rPr lang="hu-HU" altLang="hu-HU" sz="2000"/>
            </a:br>
            <a:r>
              <a:rPr lang="hu-HU" altLang="hu-HU" sz="2000">
                <a:solidFill>
                  <a:schemeClr val="tx1"/>
                </a:solidFill>
              </a:rPr>
              <a:t>_______________________________________________</a:t>
            </a:r>
            <a:r>
              <a:rPr lang="hu-HU" altLang="hu-HU" sz="1600" baseline="-10000"/>
              <a:t>ASSOCIATOR</a:t>
            </a:r>
            <a:r>
              <a:rPr lang="hu-HU" altLang="hu-HU" sz="2000">
                <a:solidFill>
                  <a:schemeClr val="tx1"/>
                </a:solidFill>
              </a:rPr>
              <a:t>___</a:t>
            </a:r>
            <a:endParaRPr lang="en-GB" altLang="hu-HU" sz="2000">
              <a:solidFill>
                <a:schemeClr val="tx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939F6E5-B83C-77A8-E7C3-FB4D29B8C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560513"/>
            <a:ext cx="8229600" cy="4527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/>
              <a:t>1 ? Informatika és </a:t>
            </a:r>
            <a:r>
              <a:rPr lang="hu-HU" b="1" dirty="0"/>
              <a:t>Ꞁ COMPUTER!</a:t>
            </a:r>
            <a:endParaRPr lang="hu-HU" altLang="hu-HU" b="1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/>
              <a:t>2 </a:t>
            </a:r>
            <a:r>
              <a:rPr lang="hu-HU" altLang="hu-HU" b="1" dirty="0" err="1"/>
              <a:t>Qubit</a:t>
            </a:r>
            <a:r>
              <a:rPr lang="hu-HU" altLang="hu-HU" b="1" dirty="0"/>
              <a:t>, állapot, összefonódás</a:t>
            </a:r>
            <a:endParaRPr lang="hu-HU" altLang="hu-HU" b="1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/>
              <a:t>3 Quantum Computer Szerkezete (Elvi séma)</a:t>
            </a:r>
            <a:endParaRPr lang="hu-HU" b="1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/>
              <a:t>4 Gondok-Bajok (miért nincs, ha egyszer van?!)</a:t>
            </a:r>
            <a:endParaRPr lang="hu-HU" altLang="hu-HU" b="1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FF0000"/>
                </a:solidFill>
              </a:rPr>
              <a:t>5 A Quantum fölény </a:t>
            </a:r>
            <a:br>
              <a:rPr lang="hu-HU" altLang="hu-HU" b="1" dirty="0">
                <a:solidFill>
                  <a:srgbClr val="FF0000"/>
                </a:solidFill>
              </a:rPr>
            </a:br>
            <a:r>
              <a:rPr lang="hu-HU" altLang="hu-HU" b="1" dirty="0">
                <a:solidFill>
                  <a:srgbClr val="FF0000"/>
                </a:solidFill>
              </a:rPr>
              <a:t>(vágy / ígéret / realitás)</a:t>
            </a:r>
            <a:endParaRPr lang="hu-HU" altLang="hu-HU" b="1" dirty="0">
              <a:solidFill>
                <a:srgbClr val="FF0000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</a:rPr>
              <a:t>6 „Összefonódott” algoritmusok</a:t>
            </a:r>
            <a:endParaRPr lang="hu-HU" altLang="hu-HU" b="1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  <a:cs typeface="Arial"/>
              </a:rPr>
              <a:t>7 A Quantum Informatika Taxonómiája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br>
              <a:rPr lang="hu-HU" sz="2800" dirty="0"/>
            </a:br>
            <a:endParaRPr lang="hu-HU" altLang="hu-HU" sz="2800" b="1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1C95FCE-B51A-3F8F-7286-5699ABB1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4833757"/>
      </p:ext>
    </p:extLst>
  </p:cSld>
  <p:clrMapOvr>
    <a:masterClrMapping/>
  </p:clrMapOvr>
  <p:transition spd="slow" advTm="187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átum helye 3">
            <a:extLst>
              <a:ext uri="{FF2B5EF4-FFF2-40B4-BE49-F238E27FC236}">
                <a16:creationId xmlns:a16="http://schemas.microsoft.com/office/drawing/2014/main" id="{2E6175C8-7795-9B64-5C16-3448B47EE0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665F86-A82B-4465-B990-AD6DEBCC9BD4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A2556F8-2794-FBD4-6D00-B0DB67B77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z="2000"/>
              <a:t>5/1 A Kvantum fölény/előny értelmezése</a:t>
            </a:r>
            <a:br>
              <a:rPr lang="hu-HU" altLang="hu-HU" sz="2000"/>
            </a:br>
            <a:r>
              <a:rPr lang="hu-HU" altLang="hu-HU" sz="2000">
                <a:solidFill>
                  <a:schemeClr val="tx1"/>
                </a:solidFill>
              </a:rPr>
              <a:t>_______________________________________________</a:t>
            </a:r>
            <a:r>
              <a:rPr lang="hu-HU" altLang="hu-HU" sz="1600" baseline="-10000"/>
              <a:t>ASSOCIATOR</a:t>
            </a:r>
            <a:r>
              <a:rPr lang="hu-HU" altLang="hu-HU" sz="2000">
                <a:solidFill>
                  <a:schemeClr val="tx1"/>
                </a:solidFill>
              </a:rPr>
              <a:t>___</a:t>
            </a:r>
            <a:endParaRPr lang="en-GB" altLang="hu-HU" sz="2000">
              <a:solidFill>
                <a:schemeClr val="tx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939F6E5-B83C-77A8-E7C3-FB4D29B8C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560513"/>
            <a:ext cx="8229600" cy="45275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br>
              <a:rPr lang="hu-HU" sz="2800"/>
            </a:br>
            <a:endParaRPr lang="hu-HU" altLang="hu-HU" sz="2800" b="1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A16CC76-31AC-A270-2F95-DB525D1B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37</a:t>
            </a:fld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2C403A-3BAC-1738-D4D0-559839B7DC3B}"/>
              </a:ext>
            </a:extLst>
          </p:cNvPr>
          <p:cNvSpPr txBox="1"/>
          <p:nvPr/>
        </p:nvSpPr>
        <p:spPr>
          <a:xfrm>
            <a:off x="577272" y="1223818"/>
            <a:ext cx="7984836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Arial"/>
                <a:cs typeface="Arial"/>
              </a:rPr>
              <a:t>Quantum előny (Quantum </a:t>
            </a:r>
            <a:r>
              <a:rPr lang="hu-HU" sz="2000" b="1" dirty="0" err="1">
                <a:solidFill>
                  <a:srgbClr val="FF0000"/>
                </a:solidFill>
                <a:latin typeface="Arial"/>
                <a:cs typeface="Arial"/>
              </a:rPr>
              <a:t>Advantage</a:t>
            </a:r>
            <a:r>
              <a:rPr lang="hu-HU" sz="2000" b="1" dirty="0">
                <a:solidFill>
                  <a:srgbClr val="FF0000"/>
                </a:solidFill>
                <a:latin typeface="Arial"/>
                <a:cs typeface="Arial"/>
              </a:rPr>
              <a:t>): </a:t>
            </a:r>
            <a:r>
              <a:rPr lang="hu-HU" sz="2000" dirty="0">
                <a:latin typeface="Arial"/>
                <a:cs typeface="Arial"/>
              </a:rPr>
              <a:t>annak igazolása /bizonyítása, hogy egy Quantum áramkör / algoritmus / program / megoldás megbízhatóan működőképes és használat esetén rendelkezik a tőle elvárt képességekkel (és egyúttal minőségileg felülmúlja az analóg nem </a:t>
            </a:r>
            <a:r>
              <a:rPr lang="hu-HU" sz="2000" dirty="0" err="1">
                <a:latin typeface="Arial"/>
                <a:cs typeface="Arial"/>
              </a:rPr>
              <a:t>Quantumos</a:t>
            </a:r>
            <a:r>
              <a:rPr lang="hu-HU" sz="2000" dirty="0">
                <a:latin typeface="Arial"/>
                <a:cs typeface="Arial"/>
              </a:rPr>
              <a:t> megoldásokat -- ha egyáltalán léteznek ilyenek)</a:t>
            </a:r>
            <a:endParaRPr lang="hu-HU" sz="2000" dirty="0">
              <a:cs typeface="Arial" panose="020B0604020202020204" pitchFamily="34" charset="0"/>
            </a:endParaRPr>
          </a:p>
          <a:p>
            <a:r>
              <a:rPr lang="hu-HU" sz="1200" dirty="0">
                <a:latin typeface="Arial"/>
                <a:cs typeface="Arial"/>
                <a:hlinkClick r:id="rId3"/>
              </a:rPr>
              <a:t>240709IQuera-What is Quantum </a:t>
            </a:r>
            <a:r>
              <a:rPr lang="hu-HU" sz="1200" dirty="0" err="1">
                <a:latin typeface="Arial"/>
                <a:cs typeface="Arial"/>
                <a:hlinkClick r:id="rId3"/>
              </a:rPr>
              <a:t>Advantage</a:t>
            </a:r>
            <a:endParaRPr lang="hu-HU" dirty="0">
              <a:cs typeface="Arial"/>
            </a:endParaRPr>
          </a:p>
          <a:p>
            <a:r>
              <a:rPr lang="hu-HU" dirty="0">
                <a:latin typeface="Arial"/>
                <a:cs typeface="Arial"/>
              </a:rPr>
              <a:t>  </a:t>
            </a:r>
            <a:endParaRPr lang="hu-HU" dirty="0">
              <a:cs typeface="Arial"/>
            </a:endParaRPr>
          </a:p>
          <a:p>
            <a:r>
              <a:rPr lang="hu-HU" sz="2000" b="1" dirty="0">
                <a:solidFill>
                  <a:srgbClr val="FF0000"/>
                </a:solidFill>
                <a:latin typeface="Arial"/>
                <a:cs typeface="Arial"/>
              </a:rPr>
              <a:t>Quantum Fölény (Quantum </a:t>
            </a:r>
            <a:r>
              <a:rPr lang="hu-HU" sz="2000" b="1" dirty="0" err="1">
                <a:solidFill>
                  <a:srgbClr val="FF0000"/>
                </a:solidFill>
                <a:latin typeface="Arial"/>
                <a:cs typeface="Arial"/>
              </a:rPr>
              <a:t>Supremacy</a:t>
            </a:r>
            <a:r>
              <a:rPr lang="hu-HU" sz="2000" b="1" dirty="0">
                <a:solidFill>
                  <a:srgbClr val="FF0000"/>
                </a:solidFill>
                <a:latin typeface="Arial"/>
                <a:cs typeface="Arial"/>
              </a:rPr>
              <a:t>): </a:t>
            </a:r>
            <a:r>
              <a:rPr lang="hu-HU" sz="2000" dirty="0">
                <a:latin typeface="Arial"/>
                <a:cs typeface="Arial"/>
              </a:rPr>
              <a:t>annak igazolása /bizonyítása, hogy egy szervezet / állam / cég rendelkezik olyan Quantum alapú </a:t>
            </a:r>
            <a:r>
              <a:rPr lang="hu-HU" sz="2000" dirty="0" err="1">
                <a:latin typeface="Arial"/>
                <a:cs typeface="Arial"/>
              </a:rPr>
              <a:t>tecnológiával</a:t>
            </a:r>
            <a:r>
              <a:rPr lang="hu-HU" sz="2000" dirty="0">
                <a:latin typeface="Arial"/>
                <a:cs typeface="Arial"/>
              </a:rPr>
              <a:t> (technológiákkal), amelyik lehetővé teszi számára, hogy más szervezetekkel / államokkal / cégekkel szemben kereskedelmi / technológiai / társadalmi / politikai / fölényt érvényesítsen (képes legyen azt stratégiai értelemben megszerezni (és/vagy megtartani)). </a:t>
            </a:r>
          </a:p>
          <a:p>
            <a:r>
              <a:rPr lang="hu-HU" sz="1200" dirty="0">
                <a:latin typeface="Calibri"/>
                <a:cs typeface="Calibri"/>
                <a:hlinkClick r:id="rId3"/>
              </a:rPr>
              <a:t>230830-Quantum </a:t>
            </a:r>
            <a:r>
              <a:rPr lang="hu-HU" sz="1200" dirty="0" err="1">
                <a:latin typeface="Calibri"/>
                <a:cs typeface="Calibri"/>
                <a:hlinkClick r:id="rId3"/>
              </a:rPr>
              <a:t>supremacy</a:t>
            </a:r>
            <a:r>
              <a:rPr lang="hu-HU" sz="1200" dirty="0">
                <a:latin typeface="Calibri"/>
                <a:cs typeface="Calibri"/>
                <a:hlinkClick r:id="rId3"/>
              </a:rPr>
              <a:t> </a:t>
            </a:r>
            <a:r>
              <a:rPr lang="hu-HU" sz="1200" dirty="0" err="1">
                <a:latin typeface="Calibri"/>
                <a:cs typeface="Calibri"/>
                <a:hlinkClick r:id="rId3"/>
              </a:rPr>
              <a:t>explained</a:t>
            </a:r>
            <a:r>
              <a:rPr lang="hu-HU" sz="1200" dirty="0">
                <a:latin typeface="Calibri"/>
                <a:cs typeface="Calibri"/>
                <a:hlinkClick r:id="rId3"/>
              </a:rPr>
              <a:t> - Big </a:t>
            </a:r>
            <a:r>
              <a:rPr lang="hu-HU" sz="1200" dirty="0" err="1">
                <a:latin typeface="Calibri"/>
                <a:cs typeface="Calibri"/>
                <a:hlinkClick r:id="rId3"/>
              </a:rPr>
              <a:t>Think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1043450"/>
      </p:ext>
    </p:extLst>
  </p:cSld>
  <p:clrMapOvr>
    <a:masterClrMapping/>
  </p:clrMapOvr>
  <p:transition spd="slow" advTm="187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átum helye 3">
            <a:extLst>
              <a:ext uri="{FF2B5EF4-FFF2-40B4-BE49-F238E27FC236}">
                <a16:creationId xmlns:a16="http://schemas.microsoft.com/office/drawing/2014/main" id="{2E6175C8-7795-9B64-5C16-3448B47EE0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665F86-A82B-4465-B990-AD6DEBCC9BD4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A2556F8-2794-FBD4-6D00-B0DB67B77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z="2000"/>
              <a:t>5/2 A Kvantum fölény Katonai stratégiai érvényesítése (ábránd)</a:t>
            </a:r>
            <a:br>
              <a:rPr lang="hu-HU" altLang="hu-HU" sz="2000"/>
            </a:br>
            <a:r>
              <a:rPr lang="hu-HU" altLang="hu-HU" sz="2000"/>
              <a:t>(JADC2 – </a:t>
            </a:r>
            <a:r>
              <a:rPr lang="hu-HU" altLang="hu-HU" sz="2000" err="1"/>
              <a:t>Joint</a:t>
            </a:r>
            <a:r>
              <a:rPr lang="hu-HU" altLang="hu-HU" sz="2000"/>
              <a:t> </a:t>
            </a:r>
            <a:r>
              <a:rPr lang="hu-HU" altLang="hu-HU" sz="2000" err="1"/>
              <a:t>All</a:t>
            </a:r>
            <a:r>
              <a:rPr lang="hu-HU" altLang="hu-HU" sz="2000"/>
              <a:t> </a:t>
            </a:r>
            <a:r>
              <a:rPr lang="hu-HU" altLang="hu-HU" sz="2000" err="1"/>
              <a:t>Domain</a:t>
            </a:r>
            <a:r>
              <a:rPr lang="hu-HU" altLang="hu-HU" sz="2000"/>
              <a:t> Computing2 (C4ISR))</a:t>
            </a:r>
            <a:br>
              <a:rPr lang="hu-HU" altLang="hu-HU" sz="2000"/>
            </a:br>
            <a:r>
              <a:rPr lang="hu-HU" altLang="hu-HU" sz="2000">
                <a:solidFill>
                  <a:schemeClr val="tx1"/>
                </a:solidFill>
              </a:rPr>
              <a:t>_______________________________________________</a:t>
            </a:r>
            <a:r>
              <a:rPr lang="hu-HU" altLang="hu-HU" sz="1600" baseline="-10000"/>
              <a:t>ASSOCIATOR</a:t>
            </a:r>
            <a:r>
              <a:rPr lang="hu-HU" altLang="hu-HU" sz="2000">
                <a:solidFill>
                  <a:schemeClr val="tx1"/>
                </a:solidFill>
              </a:rPr>
              <a:t>___</a:t>
            </a:r>
            <a:endParaRPr lang="en-GB" altLang="hu-HU" sz="2000">
              <a:solidFill>
                <a:schemeClr val="tx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939F6E5-B83C-77A8-E7C3-FB4D29B8C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560513"/>
            <a:ext cx="8229600" cy="4527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800" b="1" dirty="0"/>
              <a:t>Harcvezetési rendszerek </a:t>
            </a:r>
          </a:p>
          <a:p>
            <a:pPr marL="400050" lvl="1" indent="0" eaLnBrk="1" hangingPunct="1">
              <a:lnSpc>
                <a:spcPct val="80000"/>
              </a:lnSpc>
              <a:buNone/>
              <a:defRPr/>
            </a:pPr>
            <a:r>
              <a:rPr lang="hu-HU" sz="2400" b="1" dirty="0">
                <a:solidFill>
                  <a:srgbClr val="00B050"/>
                </a:solidFill>
              </a:rPr>
              <a:t>-- Koalíciós-állami-Hadszintér-válság szintek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800" b="1" dirty="0"/>
              <a:t>Harcvezetési rendszerek </a:t>
            </a:r>
            <a:br>
              <a:rPr lang="hu-HU" altLang="hu-HU" sz="2800" b="1" dirty="0"/>
            </a:br>
            <a:r>
              <a:rPr lang="hu-HU" altLang="hu-HU" sz="2400" b="1" dirty="0">
                <a:solidFill>
                  <a:srgbClr val="00B050"/>
                </a:solidFill>
              </a:rPr>
              <a:t>-- Hadműveleti szint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800" b="1" dirty="0"/>
              <a:t>Harcirányítás, harctámogatás </a:t>
            </a:r>
            <a:br>
              <a:rPr lang="hu-HU" altLang="hu-HU" sz="2800" b="1" dirty="0"/>
            </a:br>
            <a:r>
              <a:rPr lang="hu-HU" altLang="hu-HU" sz="2800" b="1" dirty="0">
                <a:solidFill>
                  <a:srgbClr val="00B050"/>
                </a:solidFill>
              </a:rPr>
              <a:t>-- </a:t>
            </a:r>
            <a:r>
              <a:rPr lang="hu-HU" altLang="hu-HU" sz="2400" b="1" dirty="0">
                <a:solidFill>
                  <a:srgbClr val="00B050"/>
                </a:solidFill>
              </a:rPr>
              <a:t>Parancsnok-Alakulat, Küldetés-Harcos(-Robot)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800" b="1" dirty="0"/>
              <a:t>Új típusú ember gép kapcsolatok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400" dirty="0">
                <a:solidFill>
                  <a:srgbClr val="00B050"/>
                </a:solidFill>
              </a:rPr>
              <a:t>-- Autonóm/Irányított rendszerek, </a:t>
            </a:r>
            <a:br>
              <a:rPr lang="hu-HU" altLang="hu-HU" sz="2400" dirty="0">
                <a:solidFill>
                  <a:srgbClr val="00B050"/>
                </a:solidFill>
              </a:rPr>
            </a:br>
            <a:r>
              <a:rPr lang="hu-HU" altLang="hu-HU" sz="2400" dirty="0">
                <a:solidFill>
                  <a:srgbClr val="00B050"/>
                </a:solidFill>
              </a:rPr>
              <a:t>-- Ember-Gép szimbiózis (kvantum fiziológia),</a:t>
            </a:r>
            <a:br>
              <a:rPr lang="hu-HU" altLang="hu-HU" sz="2400" dirty="0">
                <a:solidFill>
                  <a:srgbClr val="00B050"/>
                </a:solidFill>
              </a:rPr>
            </a:br>
            <a:r>
              <a:rPr lang="hu-HU" altLang="hu-HU" sz="2400" dirty="0">
                <a:solidFill>
                  <a:srgbClr val="00B050"/>
                </a:solidFill>
              </a:rPr>
              <a:t>-- Drónok, Drón-rajok</a:t>
            </a:r>
            <a:r>
              <a:rPr lang="hu-HU" altLang="hu-HU" sz="2800" b="1" dirty="0"/>
              <a:t>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800" b="1" dirty="0" err="1"/>
              <a:t>Virtual</a:t>
            </a:r>
            <a:r>
              <a:rPr lang="hu-HU" altLang="hu-HU" sz="2800" b="1" dirty="0"/>
              <a:t> </a:t>
            </a:r>
            <a:r>
              <a:rPr lang="hu-HU" altLang="hu-HU" sz="2800" b="1" dirty="0" err="1"/>
              <a:t>Reality</a:t>
            </a:r>
            <a:r>
              <a:rPr lang="hu-HU" altLang="hu-HU" sz="2800" b="1" dirty="0"/>
              <a:t>    </a:t>
            </a:r>
          </a:p>
          <a:p>
            <a:pPr marL="400050" lvl="1" indent="0" eaLnBrk="1" hangingPunct="1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B050"/>
                </a:solidFill>
              </a:rPr>
              <a:t>-- WEB3 szabványok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D48A2D26-3E20-D37B-8C3E-D68020473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7008800"/>
      </p:ext>
    </p:extLst>
  </p:cSld>
  <p:clrMapOvr>
    <a:masterClrMapping/>
  </p:clrMapOvr>
  <p:transition spd="slow" advTm="187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átum helye 3">
            <a:extLst>
              <a:ext uri="{FF2B5EF4-FFF2-40B4-BE49-F238E27FC236}">
                <a16:creationId xmlns:a16="http://schemas.microsoft.com/office/drawing/2014/main" id="{2E6175C8-7795-9B64-5C16-3448B47EE0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665F86-A82B-4465-B990-AD6DEBCC9BD4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A2556F8-2794-FBD4-6D00-B0DB67B77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z="2000"/>
              <a:t>5/?  Kvantum számítógépek katonai alkalmazásai (tervek, </a:t>
            </a:r>
            <a:r>
              <a:rPr lang="hu-HU" altLang="hu-HU" sz="2000" err="1"/>
              <a:t>kezde</a:t>
            </a:r>
            <a:r>
              <a:rPr lang="hu-HU" altLang="hu-HU" sz="2000"/>
              <a:t>.)</a:t>
            </a:r>
            <a:br>
              <a:rPr lang="hu-HU" altLang="hu-HU" sz="2000"/>
            </a:br>
            <a:r>
              <a:rPr lang="en-US" sz="2400"/>
              <a:t>Overview of Quantum Warfare (Source: </a:t>
            </a:r>
            <a:r>
              <a:rPr lang="en-US" sz="2400">
                <a:hlinkClick r:id="rId3"/>
              </a:rPr>
              <a:t>Quantum Phi</a:t>
            </a:r>
            <a:r>
              <a:rPr lang="en-US" sz="2400"/>
              <a:t>)</a:t>
            </a:r>
            <a:br>
              <a:rPr lang="hu-HU" altLang="hu-HU" sz="2000"/>
            </a:br>
            <a:r>
              <a:rPr lang="hu-HU" altLang="hu-HU" sz="2000">
                <a:solidFill>
                  <a:schemeClr val="tx1"/>
                </a:solidFill>
              </a:rPr>
              <a:t>_______________________________________________</a:t>
            </a:r>
            <a:r>
              <a:rPr lang="hu-HU" altLang="hu-HU" sz="1600" baseline="-10000"/>
              <a:t>ASSOCIATOR</a:t>
            </a:r>
            <a:r>
              <a:rPr lang="hu-HU" altLang="hu-HU" sz="2000">
                <a:solidFill>
                  <a:schemeClr val="tx1"/>
                </a:solidFill>
              </a:rPr>
              <a:t>___</a:t>
            </a:r>
            <a:endParaRPr lang="en-GB" altLang="hu-HU" sz="2000">
              <a:solidFill>
                <a:schemeClr val="tx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939F6E5-B83C-77A8-E7C3-FB4D29B8C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560513"/>
            <a:ext cx="8229600" cy="45275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br>
              <a:rPr lang="hu-HU" sz="2800"/>
            </a:br>
            <a:endParaRPr lang="hu-HU" altLang="hu-HU" sz="2800" b="1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0E85648-26E9-E2FA-EF7D-39EA66030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357"/>
            <a:ext cx="9144000" cy="6513286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FCD2133-3289-6DDD-232F-C4A89D79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7260817"/>
      </p:ext>
    </p:extLst>
  </p:cSld>
  <p:clrMapOvr>
    <a:masterClrMapping/>
  </p:clrMapOvr>
  <p:transition spd="slow" advTm="187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átum helye 3">
            <a:extLst>
              <a:ext uri="{FF2B5EF4-FFF2-40B4-BE49-F238E27FC236}">
                <a16:creationId xmlns:a16="http://schemas.microsoft.com/office/drawing/2014/main" id="{2E6175C8-7795-9B64-5C16-3448B47EE0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665F86-A82B-4465-B990-AD6DEBCC9BD4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A2556F8-2794-FBD4-6D00-B0DB67B77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z="2000"/>
              <a:t>TARTALOM</a:t>
            </a:r>
            <a:br>
              <a:rPr lang="hu-HU" altLang="hu-HU" sz="2000"/>
            </a:br>
            <a:r>
              <a:rPr lang="hu-HU" altLang="hu-HU" sz="2000">
                <a:solidFill>
                  <a:schemeClr val="tx1"/>
                </a:solidFill>
              </a:rPr>
              <a:t>_______________________________________________</a:t>
            </a:r>
            <a:r>
              <a:rPr lang="hu-HU" altLang="hu-HU" sz="1600" baseline="-10000"/>
              <a:t>ASSOCIATOR</a:t>
            </a:r>
            <a:r>
              <a:rPr lang="hu-HU" altLang="hu-HU" sz="2000">
                <a:solidFill>
                  <a:schemeClr val="tx1"/>
                </a:solidFill>
              </a:rPr>
              <a:t>___</a:t>
            </a:r>
            <a:endParaRPr lang="en-GB" altLang="hu-HU" sz="2000">
              <a:solidFill>
                <a:schemeClr val="tx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939F6E5-B83C-77A8-E7C3-FB4D29B8C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560513"/>
            <a:ext cx="8229600" cy="4527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/>
              <a:t>1 ? Informatika és </a:t>
            </a:r>
            <a:r>
              <a:rPr lang="hu-HU" b="1" dirty="0"/>
              <a:t>Ꞁ COMPUTER!</a:t>
            </a:r>
            <a:endParaRPr lang="hu-HU" altLang="hu-HU" b="1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FF0000"/>
                </a:solidFill>
              </a:rPr>
              <a:t>2 </a:t>
            </a:r>
            <a:r>
              <a:rPr lang="hu-HU" altLang="hu-HU" b="1" dirty="0" err="1">
                <a:solidFill>
                  <a:srgbClr val="FF0000"/>
                </a:solidFill>
              </a:rPr>
              <a:t>Qubit</a:t>
            </a:r>
            <a:r>
              <a:rPr lang="hu-HU" altLang="hu-HU" b="1" dirty="0">
                <a:solidFill>
                  <a:srgbClr val="FF0000"/>
                </a:solidFill>
              </a:rPr>
              <a:t>, állapot, összefonódás</a:t>
            </a:r>
            <a:endParaRPr lang="hu-HU" altLang="hu-HU" b="1" dirty="0">
              <a:solidFill>
                <a:srgbClr val="FF0000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</a:rPr>
              <a:t>3 Quantum Computer Szerkezete (Elvi séma)</a:t>
            </a:r>
            <a:endParaRPr lang="hu-HU" b="1" dirty="0">
              <a:solidFill>
                <a:srgbClr val="000000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</a:rPr>
              <a:t>4 Gondok-Bajok (miért nincs, ha egyszer van?!)</a:t>
            </a:r>
            <a:endParaRPr lang="hu-HU" altLang="hu-HU" b="1" dirty="0">
              <a:solidFill>
                <a:srgbClr val="000000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</a:rPr>
              <a:t>5 A Quantum fölény </a:t>
            </a:r>
            <a:br>
              <a:rPr lang="hu-HU" altLang="hu-HU" b="1" dirty="0"/>
            </a:br>
            <a:r>
              <a:rPr lang="hu-HU" altLang="hu-HU" b="1" dirty="0">
                <a:solidFill>
                  <a:srgbClr val="000000"/>
                </a:solidFill>
              </a:rPr>
              <a:t>(vágy / ígéret / realitás)</a:t>
            </a:r>
            <a:endParaRPr lang="hu-HU" altLang="hu-HU" b="1" dirty="0">
              <a:solidFill>
                <a:srgbClr val="000000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</a:rPr>
              <a:t>6 „Összefonódott” algoritmusok</a:t>
            </a:r>
            <a:endParaRPr lang="hu-HU" altLang="hu-HU" b="1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  <a:cs typeface="Arial"/>
              </a:rPr>
              <a:t>7 A Quantum Informatika Taxonómiája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br>
              <a:rPr lang="hu-HU" sz="2800" dirty="0"/>
            </a:br>
            <a:endParaRPr lang="hu-HU" altLang="hu-HU" sz="2800" b="1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C04CD82-859A-175A-708A-B7F0E45D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2424438"/>
      </p:ext>
    </p:extLst>
  </p:cSld>
  <p:clrMapOvr>
    <a:masterClrMapping/>
  </p:clrMapOvr>
  <p:transition spd="slow" advTm="187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átum helye 3">
            <a:extLst>
              <a:ext uri="{FF2B5EF4-FFF2-40B4-BE49-F238E27FC236}">
                <a16:creationId xmlns:a16="http://schemas.microsoft.com/office/drawing/2014/main" id="{2E6175C8-7795-9B64-5C16-3448B47EE0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665F86-A82B-4465-B990-AD6DEBCC9BD4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A2556F8-2794-FBD4-6D00-B0DB67B77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z="2000"/>
              <a:t>5/3 A Kvantum fölény más alkalmazási területei (tervezetek)</a:t>
            </a:r>
            <a:br>
              <a:rPr lang="hu-HU" altLang="hu-HU" sz="2000"/>
            </a:br>
            <a:r>
              <a:rPr lang="hu-HU" altLang="hu-HU" sz="2000">
                <a:solidFill>
                  <a:schemeClr val="tx1"/>
                </a:solidFill>
              </a:rPr>
              <a:t>_______________________________________________</a:t>
            </a:r>
            <a:r>
              <a:rPr lang="hu-HU" altLang="hu-HU" sz="1600" baseline="-10000"/>
              <a:t>ASSOCIATOR</a:t>
            </a:r>
            <a:r>
              <a:rPr lang="hu-HU" altLang="hu-HU" sz="2000">
                <a:solidFill>
                  <a:schemeClr val="tx1"/>
                </a:solidFill>
              </a:rPr>
              <a:t>___</a:t>
            </a:r>
            <a:endParaRPr lang="en-GB" altLang="hu-HU" sz="2000">
              <a:solidFill>
                <a:schemeClr val="tx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939F6E5-B83C-77A8-E7C3-FB4D29B8C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237080"/>
            <a:ext cx="8229600" cy="4832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000" b="1" dirty="0"/>
              <a:t>További kvantum számítás kutatások</a:t>
            </a:r>
            <a:endParaRPr lang="hu-HU" sz="2000" b="1" dirty="0">
              <a:cs typeface="Arial"/>
            </a:endParaRPr>
          </a:p>
          <a:p>
            <a:pPr marL="400050" lvl="1" indent="0" eaLnBrk="1" hangingPunct="1">
              <a:lnSpc>
                <a:spcPct val="80000"/>
              </a:lnSpc>
              <a:buNone/>
              <a:defRPr/>
            </a:pPr>
            <a:r>
              <a:rPr lang="hu-HU" sz="1600" b="1" dirty="0">
                <a:solidFill>
                  <a:srgbClr val="00B050"/>
                </a:solidFill>
              </a:rPr>
              <a:t>-- </a:t>
            </a:r>
            <a:r>
              <a:rPr lang="hu-HU" sz="1600" b="1" dirty="0" err="1">
                <a:solidFill>
                  <a:srgbClr val="00B050"/>
                </a:solidFill>
              </a:rPr>
              <a:t>Qbit</a:t>
            </a:r>
            <a:r>
              <a:rPr lang="hu-HU" sz="1600" b="1" dirty="0">
                <a:solidFill>
                  <a:srgbClr val="00B050"/>
                </a:solidFill>
              </a:rPr>
              <a:t> típustól függő hibatűrő kvantum áramkörkészletek fejlesztése</a:t>
            </a:r>
            <a:endParaRPr lang="hu-HU" sz="1600" b="1" dirty="0">
              <a:solidFill>
                <a:srgbClr val="00B050"/>
              </a:solidFill>
              <a:cs typeface="Arial"/>
            </a:endParaRPr>
          </a:p>
          <a:p>
            <a:pPr marL="400050" lvl="1" indent="0" eaLnBrk="1" hangingPunct="1">
              <a:lnSpc>
                <a:spcPct val="80000"/>
              </a:lnSpc>
              <a:buNone/>
              <a:defRPr/>
            </a:pPr>
            <a:r>
              <a:rPr lang="hu-HU" sz="1600" b="1" dirty="0">
                <a:solidFill>
                  <a:srgbClr val="00B050"/>
                </a:solidFill>
              </a:rPr>
              <a:t>-- Meg kellene szabadulni </a:t>
            </a:r>
            <a:r>
              <a:rPr lang="hu-HU" sz="1600" b="1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lang="hu-HU" sz="1600" b="1" dirty="0">
                <a:solidFill>
                  <a:srgbClr val="00B050"/>
                </a:solidFill>
              </a:rPr>
              <a:t> </a:t>
            </a:r>
            <a:r>
              <a:rPr lang="el-GR" sz="1600" b="1" dirty="0">
                <a:solidFill>
                  <a:srgbClr val="00B050"/>
                </a:solidFill>
                <a:latin typeface="Arial"/>
                <a:cs typeface="Arial"/>
              </a:rPr>
              <a:t>μ</a:t>
            </a:r>
            <a:r>
              <a:rPr lang="hu-HU" sz="1600" b="1" dirty="0">
                <a:solidFill>
                  <a:srgbClr val="00B050"/>
                </a:solidFill>
                <a:latin typeface="Arial"/>
                <a:cs typeface="Arial"/>
              </a:rPr>
              <a:t>Kelvin függőségtől (</a:t>
            </a:r>
            <a:r>
              <a:rPr lang="hu-HU" sz="1600" b="1" dirty="0" err="1">
                <a:solidFill>
                  <a:srgbClr val="00B050"/>
                </a:solidFill>
                <a:latin typeface="Arial"/>
                <a:cs typeface="Arial"/>
              </a:rPr>
              <a:t>Peltier</a:t>
            </a:r>
            <a:r>
              <a:rPr lang="hu-HU" sz="1600" b="1" dirty="0">
                <a:solidFill>
                  <a:srgbClr val="00B050"/>
                </a:solidFill>
                <a:latin typeface="Arial"/>
                <a:cs typeface="Arial"/>
              </a:rPr>
              <a:t> szintre legalább)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000" b="1" dirty="0"/>
              <a:t>Stratégiai alkalmazások</a:t>
            </a:r>
            <a:br>
              <a:rPr lang="hu-HU" sz="2000" b="1" dirty="0"/>
            </a:br>
            <a:r>
              <a:rPr lang="hu-HU" sz="1600" b="1" dirty="0">
                <a:solidFill>
                  <a:srgbClr val="00B050"/>
                </a:solidFill>
              </a:rPr>
              <a:t>-- Meteorológiai és klímakutatási modellek,</a:t>
            </a:r>
            <a:br>
              <a:rPr lang="hu-HU" sz="1600" b="1" dirty="0"/>
            </a:br>
            <a:r>
              <a:rPr lang="hu-HU" sz="1600" b="1" dirty="0">
                <a:solidFill>
                  <a:srgbClr val="00B050"/>
                </a:solidFill>
              </a:rPr>
              <a:t>-- Vegyszer és hatóanyag kutatások</a:t>
            </a:r>
            <a:br>
              <a:rPr lang="hu-HU" sz="1600" b="1" dirty="0"/>
            </a:br>
            <a:r>
              <a:rPr lang="hu-HU" sz="1600" b="1" dirty="0">
                <a:solidFill>
                  <a:srgbClr val="00B050"/>
                </a:solidFill>
              </a:rPr>
              <a:t>-- Természeti erőforrás kutatások</a:t>
            </a:r>
            <a:endParaRPr lang="hu-HU" sz="1600" b="1" dirty="0">
              <a:solidFill>
                <a:srgbClr val="00B050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sz="2000" b="1" dirty="0"/>
              <a:t>Polgári – kereskedelmi alkalmazások</a:t>
            </a:r>
            <a:br>
              <a:rPr lang="hu-HU" sz="2000" b="1" dirty="0"/>
            </a:br>
            <a:r>
              <a:rPr lang="hu-HU" sz="1600" b="1" dirty="0">
                <a:solidFill>
                  <a:srgbClr val="00B050"/>
                </a:solidFill>
              </a:rPr>
              <a:t>-- Tömeg-</a:t>
            </a:r>
            <a:r>
              <a:rPr lang="hu-HU" sz="1600" b="1" dirty="0" err="1">
                <a:solidFill>
                  <a:srgbClr val="00B050"/>
                </a:solidFill>
              </a:rPr>
              <a:t>pszihológiai</a:t>
            </a:r>
            <a:r>
              <a:rPr lang="hu-HU" sz="1600" b="1" dirty="0">
                <a:solidFill>
                  <a:srgbClr val="00B050"/>
                </a:solidFill>
              </a:rPr>
              <a:t> kutatások</a:t>
            </a:r>
            <a:br>
              <a:rPr lang="hu-HU" sz="1600" b="1" dirty="0"/>
            </a:br>
            <a:r>
              <a:rPr lang="hu-HU" sz="1600" b="1" dirty="0">
                <a:solidFill>
                  <a:srgbClr val="00B050"/>
                </a:solidFill>
              </a:rPr>
              <a:t>-- Idegélettani kutatások és alkalmazásaik</a:t>
            </a:r>
            <a:br>
              <a:rPr lang="hu-HU" sz="1600" b="1" dirty="0"/>
            </a:br>
            <a:r>
              <a:rPr lang="hu-HU" sz="1600" b="1" dirty="0">
                <a:solidFill>
                  <a:srgbClr val="00B050"/>
                </a:solidFill>
              </a:rPr>
              <a:t>-- Népesedési (krízis) modellek</a:t>
            </a:r>
            <a:br>
              <a:rPr lang="hu-HU" sz="1600" b="1" dirty="0"/>
            </a:br>
            <a:r>
              <a:rPr lang="hu-HU" sz="1600" b="1" dirty="0">
                <a:solidFill>
                  <a:srgbClr val="00B050"/>
                </a:solidFill>
              </a:rPr>
              <a:t>-- Egészégszervezési, Járványtani kutatások</a:t>
            </a:r>
            <a:br>
              <a:rPr lang="hu-HU" sz="1600" b="1" dirty="0"/>
            </a:br>
            <a:r>
              <a:rPr lang="hu-HU" sz="1600" b="1" dirty="0">
                <a:solidFill>
                  <a:srgbClr val="00B050"/>
                </a:solidFill>
              </a:rPr>
              <a:t>-- Kvantum kommunikációs világhálózatok</a:t>
            </a:r>
            <a:br>
              <a:rPr lang="hu-HU" sz="1600" b="1" dirty="0"/>
            </a:br>
            <a:r>
              <a:rPr lang="hu-HU" sz="1600" b="1" dirty="0">
                <a:solidFill>
                  <a:srgbClr val="00B050"/>
                </a:solidFill>
              </a:rPr>
              <a:t>-- A "Post Quantum </a:t>
            </a:r>
            <a:r>
              <a:rPr lang="hu-HU" sz="1600" b="1" dirty="0" err="1">
                <a:solidFill>
                  <a:srgbClr val="00B050"/>
                </a:solidFill>
              </a:rPr>
              <a:t>Cryptography</a:t>
            </a:r>
            <a:r>
              <a:rPr lang="hu-HU" sz="1600" b="1" dirty="0">
                <a:solidFill>
                  <a:srgbClr val="00B050"/>
                </a:solidFill>
              </a:rPr>
              <a:t>" alkalmazásai</a:t>
            </a:r>
            <a:endParaRPr lang="hu-HU" sz="1600" b="1" dirty="0">
              <a:solidFill>
                <a:srgbClr val="00B050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sz="2000" b="1" dirty="0"/>
              <a:t>Infrastruktúra alkalmazások</a:t>
            </a:r>
            <a:endParaRPr lang="hu-HU" sz="2000" b="1" dirty="0">
              <a:cs typeface="Arial"/>
            </a:endParaRPr>
          </a:p>
          <a:p>
            <a:pPr marL="400050" lvl="1" indent="0" eaLnBrk="1" hangingPunct="1">
              <a:lnSpc>
                <a:spcPct val="80000"/>
              </a:lnSpc>
              <a:buNone/>
              <a:defRPr/>
            </a:pPr>
            <a:r>
              <a:rPr lang="hu-HU" sz="1600" b="1" dirty="0">
                <a:solidFill>
                  <a:srgbClr val="00B050"/>
                </a:solidFill>
              </a:rPr>
              <a:t>-- Földtani térképek mélységi rétegszerkezet alapján</a:t>
            </a:r>
            <a:endParaRPr lang="hu-HU" sz="1600" b="1" dirty="0">
              <a:solidFill>
                <a:srgbClr val="00B050"/>
              </a:solidFill>
              <a:cs typeface="Arial"/>
            </a:endParaRPr>
          </a:p>
          <a:p>
            <a:pPr marL="400050" lvl="1" indent="0" eaLnBrk="1" hangingPunct="1">
              <a:lnSpc>
                <a:spcPct val="80000"/>
              </a:lnSpc>
              <a:buNone/>
              <a:defRPr/>
            </a:pPr>
            <a:r>
              <a:rPr lang="hu-HU" sz="1600" b="1" dirty="0">
                <a:solidFill>
                  <a:srgbClr val="00B050"/>
                </a:solidFill>
              </a:rPr>
              <a:t>-- Kvantum logika szerinti távmérés, távérzék. és befolyás.</a:t>
            </a:r>
            <a:br>
              <a:rPr lang="hu-HU" sz="1600" b="1" dirty="0"/>
            </a:br>
            <a:r>
              <a:rPr lang="hu-HU" sz="1600" b="1" dirty="0">
                <a:solidFill>
                  <a:srgbClr val="00B050"/>
                </a:solidFill>
              </a:rPr>
              <a:t>-- Nehezen hozzáférhető helyszínek ökoszisztémát (folyódelták. Gleccserek …..</a:t>
            </a:r>
            <a:endParaRPr lang="hu-HU" sz="1600" b="1" dirty="0">
              <a:solidFill>
                <a:srgbClr val="00B050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1600" dirty="0">
              <a:cs typeface="Arial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hu-HU" altLang="hu-HU" sz="2000" b="1" dirty="0">
              <a:cs typeface="Arial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AA5B6E51-FF57-7FAA-B0EF-AFD93278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8346549"/>
      </p:ext>
    </p:extLst>
  </p:cSld>
  <p:clrMapOvr>
    <a:masterClrMapping/>
  </p:clrMapOvr>
  <p:transition spd="slow" advTm="187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átum helye 3">
            <a:extLst>
              <a:ext uri="{FF2B5EF4-FFF2-40B4-BE49-F238E27FC236}">
                <a16:creationId xmlns:a16="http://schemas.microsoft.com/office/drawing/2014/main" id="{2E6175C8-7795-9B64-5C16-3448B47EE0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665F86-A82B-4465-B990-AD6DEBCC9BD4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A2556F8-2794-FBD4-6D00-B0DB67B77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z="2000" dirty="0"/>
              <a:t>TARTALOM</a:t>
            </a:r>
            <a:br>
              <a:rPr lang="hu-HU" altLang="hu-HU" sz="2000" dirty="0"/>
            </a:br>
            <a:r>
              <a:rPr lang="hu-HU" altLang="hu-HU" sz="2000" dirty="0">
                <a:solidFill>
                  <a:schemeClr val="tx1"/>
                </a:solidFill>
              </a:rPr>
              <a:t>_______________________________________________</a:t>
            </a:r>
            <a:r>
              <a:rPr lang="hu-HU" altLang="hu-HU" sz="1600" baseline="-10000" dirty="0"/>
              <a:t>ASSOCIATOR</a:t>
            </a:r>
            <a:r>
              <a:rPr lang="hu-HU" altLang="hu-HU" sz="2000" dirty="0">
                <a:solidFill>
                  <a:schemeClr val="tx1"/>
                </a:solidFill>
              </a:rPr>
              <a:t>___</a:t>
            </a:r>
            <a:endParaRPr lang="en-GB" altLang="hu-HU" sz="2000" dirty="0">
              <a:solidFill>
                <a:schemeClr val="tx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939F6E5-B83C-77A8-E7C3-FB4D29B8C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560513"/>
            <a:ext cx="8229600" cy="4527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/>
              <a:t>1 ? Informatika és </a:t>
            </a:r>
            <a:r>
              <a:rPr lang="hu-HU" b="1" dirty="0"/>
              <a:t>Ꞁ COMPUTER!</a:t>
            </a:r>
            <a:endParaRPr lang="hu-HU" altLang="hu-HU" b="1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/>
              <a:t>2 </a:t>
            </a:r>
            <a:r>
              <a:rPr lang="hu-HU" altLang="hu-HU" b="1" dirty="0" err="1"/>
              <a:t>Qubit</a:t>
            </a:r>
            <a:r>
              <a:rPr lang="hu-HU" altLang="hu-HU" b="1" dirty="0"/>
              <a:t>, állapot, összefonódás</a:t>
            </a:r>
            <a:endParaRPr lang="hu-HU" altLang="hu-HU" b="1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/>
              <a:t>3 Quantum Computer Szerkezete (Elvi séma)</a:t>
            </a:r>
            <a:endParaRPr lang="hu-HU" b="1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/>
              <a:t>4 Gondok-Bajok (miért nincs, ha egyszer van?!)</a:t>
            </a:r>
            <a:endParaRPr lang="hu-HU" altLang="hu-HU" b="1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</a:rPr>
              <a:t>5 A Quantum fölény </a:t>
            </a:r>
            <a:br>
              <a:rPr lang="hu-HU" altLang="hu-HU" b="1" dirty="0"/>
            </a:br>
            <a:r>
              <a:rPr lang="hu-HU" altLang="hu-HU" b="1" dirty="0">
                <a:solidFill>
                  <a:srgbClr val="000000"/>
                </a:solidFill>
              </a:rPr>
              <a:t>(vágy / ígéret / realitás)</a:t>
            </a:r>
            <a:endParaRPr lang="hu-HU" altLang="hu-HU" b="1" dirty="0">
              <a:solidFill>
                <a:srgbClr val="000000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FF0000"/>
                </a:solidFill>
              </a:rPr>
              <a:t>6 „Összefonódott” algoritmusok</a:t>
            </a:r>
            <a:endParaRPr lang="hu-HU" altLang="hu-HU" b="1" dirty="0">
              <a:solidFill>
                <a:srgbClr val="FF0000"/>
              </a:solidFill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  <a:cs typeface="Arial"/>
              </a:rPr>
              <a:t>7 A Quantum Informatika Taxonómiája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br>
              <a:rPr lang="hu-HU" sz="2800" dirty="0"/>
            </a:br>
            <a:endParaRPr lang="hu-HU" altLang="hu-HU" sz="2800" b="1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CD58AF1-18D4-9665-6FCF-9527C5CB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1375364"/>
      </p:ext>
    </p:extLst>
  </p:cSld>
  <p:clrMapOvr>
    <a:masterClrMapping/>
  </p:clrMapOvr>
  <p:transition spd="slow" advTm="187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808A8C-D788-611D-521F-7793AC26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>
                <a:cs typeface="Arial"/>
              </a:rPr>
              <a:t>6/1 A legfontosabb Kvantum Algoritmikusok (Idővonal)</a:t>
            </a:r>
            <a:br>
              <a:rPr lang="hu-HU" sz="2000" dirty="0">
                <a:cs typeface="Arial"/>
              </a:rPr>
            </a:br>
            <a:r>
              <a:rPr lang="hu-HU" altLang="hu-HU" sz="2000" dirty="0">
                <a:solidFill>
                  <a:schemeClr val="tx1"/>
                </a:solidFill>
              </a:rPr>
              <a:t>_______________________________________________</a:t>
            </a:r>
            <a:r>
              <a:rPr lang="hu-HU" altLang="hu-HU" sz="1600" baseline="-10000" dirty="0"/>
              <a:t>ASSOCIATOR</a:t>
            </a:r>
            <a:r>
              <a:rPr lang="hu-HU" altLang="hu-HU" sz="2000" dirty="0">
                <a:solidFill>
                  <a:schemeClr val="tx1"/>
                </a:solidFill>
              </a:rPr>
              <a:t>___</a:t>
            </a:r>
            <a:br>
              <a:rPr lang="hu-HU" sz="2000" dirty="0">
                <a:cs typeface="Arial"/>
              </a:rPr>
            </a:br>
            <a:endParaRPr lang="hu-HU" sz="2000" b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6" name="Tartalom helye 5" descr="A képen szöveg, képernyőkép, sor, Betűtípus látható&#10;&#10;Automatikusan generált leírás">
            <a:extLst>
              <a:ext uri="{FF2B5EF4-FFF2-40B4-BE49-F238E27FC236}">
                <a16:creationId xmlns:a16="http://schemas.microsoft.com/office/drawing/2014/main" id="{321843FC-EF29-C4C8-2E83-C55831E93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9865" y="1121437"/>
            <a:ext cx="5126495" cy="4525963"/>
          </a:xfr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9E500F15-2BF6-0F5D-FC8A-158BEF98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E9B0B7-2893-4723-B2CA-9DD8CAB5955F}" type="datetime1">
              <a:rPr lang="hu-HU" altLang="hu-HU"/>
              <a:pPr>
                <a:defRPr/>
              </a:pPr>
              <a:t>2024. 07. 11.</a:t>
            </a:fld>
            <a:endParaRPr lang="en-GB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F51103D-BB2F-BF32-A562-40245D85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42</a:t>
            </a:fld>
            <a:endParaRPr lang="en-GB" alt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67EC872-4B79-AD53-2DB1-CEB61E27B764}"/>
              </a:ext>
            </a:extLst>
          </p:cNvPr>
          <p:cNvSpPr txBox="1"/>
          <p:nvPr/>
        </p:nvSpPr>
        <p:spPr>
          <a:xfrm>
            <a:off x="642348" y="5365487"/>
            <a:ext cx="843930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Arial"/>
                <a:hlinkClick r:id="rId4"/>
              </a:rPr>
              <a:t>240402-A Brief History of Quantum Computing _ by QUANTUMPEDIA - The Quantum Encyclopedia _ Medium.htm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8654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808A8C-D788-611D-521F-7793AC26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>
                <a:cs typeface="Arial"/>
              </a:rPr>
              <a:t>6/2 A legfontosabb Kvantum Algoritmikusok </a:t>
            </a:r>
            <a:br>
              <a:rPr lang="hu-HU" sz="2000" dirty="0">
                <a:cs typeface="Arial"/>
              </a:rPr>
            </a:br>
            <a:r>
              <a:rPr lang="hu-HU" sz="2000" dirty="0">
                <a:cs typeface="Arial"/>
              </a:rPr>
              <a:t>(Tételesen a lényeg)</a:t>
            </a:r>
            <a:br>
              <a:rPr lang="hu-HU" sz="2000" dirty="0">
                <a:cs typeface="Arial"/>
              </a:rPr>
            </a:br>
            <a:r>
              <a:rPr lang="hu-HU" altLang="hu-HU" sz="2000" dirty="0">
                <a:solidFill>
                  <a:schemeClr val="tx1"/>
                </a:solidFill>
              </a:rPr>
              <a:t>_______________________________________________</a:t>
            </a:r>
            <a:r>
              <a:rPr lang="hu-HU" altLang="hu-HU" sz="1600" baseline="-10000" dirty="0"/>
              <a:t>ASSOCIATOR</a:t>
            </a:r>
            <a:r>
              <a:rPr lang="hu-HU" altLang="hu-HU" sz="2000" dirty="0">
                <a:solidFill>
                  <a:schemeClr val="tx1"/>
                </a:solidFill>
              </a:rPr>
              <a:t>___</a:t>
            </a:r>
            <a:br>
              <a:rPr lang="hu-HU" sz="2000" dirty="0">
                <a:cs typeface="Arial"/>
              </a:rPr>
            </a:br>
            <a:endParaRPr lang="hu-HU" sz="2000" b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500F15-2BF6-0F5D-FC8A-158BEF98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E9B0B7-2893-4723-B2CA-9DD8CAB5955F}" type="datetime1">
              <a:rPr lang="hu-HU" altLang="hu-HU"/>
              <a:pPr>
                <a:defRPr/>
              </a:pPr>
              <a:t>2024. 07. 11.</a:t>
            </a:fld>
            <a:endParaRPr lang="en-GB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F51103D-BB2F-BF32-A562-40245D85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43</a:t>
            </a:fld>
            <a:endParaRPr lang="en-GB" alt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67EC872-4B79-AD53-2DB1-CEB61E27B764}"/>
              </a:ext>
            </a:extLst>
          </p:cNvPr>
          <p:cNvSpPr txBox="1"/>
          <p:nvPr/>
        </p:nvSpPr>
        <p:spPr>
          <a:xfrm>
            <a:off x="586853" y="6026150"/>
            <a:ext cx="843930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Arial"/>
                <a:hlinkClick r:id="rId3"/>
              </a:rPr>
              <a:t>240402-A Brief History of Quantum Computing _ by QUANTUMPEDIA - The Quantum Encyclopedia _ Medium.htm</a:t>
            </a: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73780D-0123-A3D1-170C-ACCDD37FC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17600"/>
            <a:ext cx="8229600" cy="5194300"/>
          </a:xfrm>
        </p:spPr>
        <p:txBody>
          <a:bodyPr/>
          <a:lstStyle/>
          <a:p>
            <a:r>
              <a:rPr lang="hu-HU" sz="1600" b="1" dirty="0"/>
              <a:t>1985 A Deutsch-féle algoritmus: </a:t>
            </a:r>
            <a:r>
              <a:rPr lang="hu-HU" sz="1400" dirty="0"/>
              <a:t>Mi az általános Quantum gép? -- és hogyan kell  tervezni? Ahogy már megtárgyaltuk.</a:t>
            </a:r>
          </a:p>
          <a:p>
            <a:r>
              <a:rPr lang="hu-HU" sz="1600" b="1" dirty="0"/>
              <a:t>1992 </a:t>
            </a:r>
            <a:r>
              <a:rPr lang="hu-HU" sz="1600" b="1" dirty="0">
                <a:hlinkClick r:id="rId4"/>
              </a:rPr>
              <a:t>Deutsch-Józsa</a:t>
            </a:r>
            <a:r>
              <a:rPr lang="hu-HU" sz="1600" b="1" dirty="0"/>
              <a:t> algoritmus: </a:t>
            </a:r>
            <a:r>
              <a:rPr lang="hu-HU" sz="1400" dirty="0"/>
              <a:t>5 lépéses Quantum logikai függvény, annak eldöntésére, hogy egy </a:t>
            </a:r>
            <a:r>
              <a:rPr lang="hu-HU" sz="1400" dirty="0" err="1"/>
              <a:t>Qbit</a:t>
            </a:r>
            <a:r>
              <a:rPr lang="hu-HU" sz="1400" dirty="0"/>
              <a:t> vagy </a:t>
            </a:r>
            <a:r>
              <a:rPr lang="hu-HU" sz="1400" dirty="0" err="1"/>
              <a:t>Qbit</a:t>
            </a:r>
            <a:r>
              <a:rPr lang="hu-HU" sz="1400" dirty="0"/>
              <a:t> csoport 0/1/”</a:t>
            </a:r>
            <a:r>
              <a:rPr lang="hu-HU" sz="1400" dirty="0">
                <a:hlinkClick r:id="rId5"/>
              </a:rPr>
              <a:t>kiegyensúlyozott</a:t>
            </a:r>
            <a:r>
              <a:rPr lang="hu-HU" sz="1400" dirty="0"/>
              <a:t>”? (!az első </a:t>
            </a:r>
            <a:r>
              <a:rPr lang="hu-HU" sz="1400" dirty="0">
                <a:hlinkClick r:id="rId6"/>
              </a:rPr>
              <a:t>Quantum előny </a:t>
            </a:r>
            <a:r>
              <a:rPr lang="hu-HU" sz="1400" dirty="0"/>
              <a:t>algoritmus!)</a:t>
            </a:r>
          </a:p>
          <a:p>
            <a:r>
              <a:rPr lang="hu-HU" sz="1600" b="1" dirty="0"/>
              <a:t>1994 Simon-féle algoritmus: </a:t>
            </a:r>
            <a:r>
              <a:rPr lang="hu-HU" sz="1400" dirty="0"/>
              <a:t>Simon probléma általános </a:t>
            </a:r>
            <a:r>
              <a:rPr lang="hu-HU" sz="1400" dirty="0" err="1"/>
              <a:t>Quantumos</a:t>
            </a:r>
            <a:r>
              <a:rPr lang="hu-HU" sz="1400" dirty="0"/>
              <a:t> megoldása </a:t>
            </a:r>
            <a:r>
              <a:rPr lang="hu-HU" sz="1000" dirty="0">
                <a:effectLst/>
                <a:latin typeface="Times New Roman" panose="02020603050405020304" pitchFamily="18" charset="0"/>
                <a:hlinkClick r:id="rId7"/>
              </a:rPr>
              <a:t>f:{0,1}</a:t>
            </a:r>
            <a:r>
              <a:rPr lang="hu-HU" sz="1000" baseline="30000" dirty="0">
                <a:effectLst/>
                <a:latin typeface="Times New Roman" panose="02020603050405020304" pitchFamily="18" charset="0"/>
                <a:hlinkClick r:id="rId7"/>
              </a:rPr>
              <a:t>n</a:t>
            </a:r>
            <a:r>
              <a:rPr lang="hu-HU" sz="1000" dirty="0">
                <a:effectLst/>
                <a:latin typeface="Times New Roman" panose="02020603050405020304" pitchFamily="18" charset="0"/>
                <a:hlinkClick r:id="rId7"/>
              </a:rPr>
              <a:t>→{0,1}</a:t>
            </a:r>
            <a:r>
              <a:rPr lang="hu-HU" sz="1000" baseline="30000" dirty="0">
                <a:effectLst/>
                <a:latin typeface="Times New Roman" panose="02020603050405020304" pitchFamily="18" charset="0"/>
                <a:hlinkClick r:id="rId7"/>
              </a:rPr>
              <a:t>n</a:t>
            </a:r>
            <a:endParaRPr lang="hu-HU" sz="1400" dirty="0"/>
          </a:p>
          <a:p>
            <a:r>
              <a:rPr lang="hu-HU" sz="1600" b="1" dirty="0"/>
              <a:t>1994 Shor </a:t>
            </a:r>
            <a:r>
              <a:rPr lang="hu-HU" sz="1600" b="1" dirty="0">
                <a:hlinkClick r:id="rId8"/>
              </a:rPr>
              <a:t>algoritmus</a:t>
            </a:r>
            <a:r>
              <a:rPr lang="hu-HU" sz="1600" b="1" dirty="0"/>
              <a:t>:  </a:t>
            </a:r>
            <a:r>
              <a:rPr lang="hu-HU" sz="1400" dirty="0"/>
              <a:t>Prímfelbontás </a:t>
            </a:r>
            <a:r>
              <a:rPr lang="hu-HU" sz="1400" dirty="0" err="1"/>
              <a:t>polinomiális</a:t>
            </a:r>
            <a:r>
              <a:rPr lang="hu-HU" sz="1400" dirty="0"/>
              <a:t> idő alatt. Az IBM a gyakorlatban is megcsinálta! 2022</a:t>
            </a:r>
          </a:p>
          <a:p>
            <a:r>
              <a:rPr lang="hu-HU" sz="1600" b="1" dirty="0"/>
              <a:t>1996 </a:t>
            </a:r>
            <a:r>
              <a:rPr lang="hu-HU" sz="1600" b="1" dirty="0" err="1"/>
              <a:t>Grover</a:t>
            </a:r>
            <a:r>
              <a:rPr lang="hu-HU" sz="1600" b="1" dirty="0"/>
              <a:t> </a:t>
            </a:r>
            <a:r>
              <a:rPr lang="hu-HU" sz="1600" b="1" dirty="0">
                <a:hlinkClick r:id="rId9"/>
              </a:rPr>
              <a:t>algoritmus</a:t>
            </a:r>
            <a:r>
              <a:rPr lang="hu-HU" sz="1600" b="1" dirty="0"/>
              <a:t>: </a:t>
            </a:r>
            <a:r>
              <a:rPr lang="hu-HU" sz="1400" dirty="0"/>
              <a:t>Kvantum keresés nagyméretű rendezetlen szöveg adathalmazon.</a:t>
            </a:r>
          </a:p>
          <a:p>
            <a:r>
              <a:rPr lang="hu-HU" sz="1600" b="1" dirty="0"/>
              <a:t>Quantum </a:t>
            </a:r>
            <a:r>
              <a:rPr lang="hu-HU" sz="1600" b="1" dirty="0">
                <a:hlinkClick r:id="rId10"/>
              </a:rPr>
              <a:t>bolyongás</a:t>
            </a:r>
            <a:r>
              <a:rPr lang="hu-HU" sz="1600" b="1" dirty="0"/>
              <a:t> algoritmus: </a:t>
            </a:r>
            <a:r>
              <a:rPr lang="hu-HU" sz="1400" dirty="0"/>
              <a:t>Kereső-, portfolió tervező- gráf-bejáró megoldás</a:t>
            </a:r>
          </a:p>
          <a:p>
            <a:r>
              <a:rPr lang="hu-HU" sz="1600" b="1" dirty="0"/>
              <a:t>2009 </a:t>
            </a:r>
            <a:r>
              <a:rPr lang="hu-HU" sz="1600" b="1" dirty="0">
                <a:hlinkClick r:id="rId11"/>
              </a:rPr>
              <a:t>HHL</a:t>
            </a:r>
            <a:r>
              <a:rPr lang="hu-HU" sz="1600" b="1" dirty="0"/>
              <a:t> (</a:t>
            </a:r>
            <a:r>
              <a:rPr lang="hu-HU" sz="1050" dirty="0" err="1"/>
              <a:t>Harrow</a:t>
            </a:r>
            <a:r>
              <a:rPr lang="hu-HU" sz="1050" dirty="0">
                <a:hlinkClick r:id="rId11"/>
              </a:rPr>
              <a:t>,</a:t>
            </a:r>
            <a:r>
              <a:rPr lang="hu-HU" sz="1050" dirty="0"/>
              <a:t> </a:t>
            </a:r>
            <a:r>
              <a:rPr lang="hu-HU" sz="1050" dirty="0" err="1"/>
              <a:t>Hassidim</a:t>
            </a:r>
            <a:r>
              <a:rPr lang="hu-HU" sz="1050" dirty="0"/>
              <a:t>, and Lloyd</a:t>
            </a:r>
            <a:r>
              <a:rPr lang="hu-HU" sz="1600" b="1" dirty="0"/>
              <a:t>)algoritmus: </a:t>
            </a:r>
            <a:r>
              <a:rPr lang="hu-HU" sz="1400" dirty="0"/>
              <a:t>általános </a:t>
            </a:r>
            <a:r>
              <a:rPr lang="hu-HU" sz="1400" dirty="0" err="1"/>
              <a:t>mintaillesztéses</a:t>
            </a:r>
            <a:r>
              <a:rPr lang="hu-HU" sz="1400" dirty="0"/>
              <a:t> optimalizáció a legkisebb négyzetösszeg módszerrel, hatalmas adatminta esetén.</a:t>
            </a:r>
          </a:p>
          <a:p>
            <a:r>
              <a:rPr lang="hu-HU" sz="1600" b="1" dirty="0"/>
              <a:t>2009 Quantum ML (</a:t>
            </a:r>
            <a:r>
              <a:rPr lang="hu-HU" sz="1600" b="1" dirty="0">
                <a:hlinkClick r:id="rId12"/>
              </a:rPr>
              <a:t>gépi tanulási</a:t>
            </a:r>
            <a:r>
              <a:rPr lang="hu-HU" sz="1600" b="1" dirty="0"/>
              <a:t>) algoritmus: </a:t>
            </a:r>
            <a:r>
              <a:rPr lang="hu-HU" sz="1400" dirty="0"/>
              <a:t>elképesztően széles </a:t>
            </a:r>
            <a:r>
              <a:rPr lang="hu-HU" sz="1400" dirty="0" err="1"/>
              <a:t>sprektrumú</a:t>
            </a:r>
            <a:r>
              <a:rPr lang="hu-HU" sz="1400" dirty="0"/>
              <a:t> algoritmus, szinte számlálhatatlan felhasználással (Lásd a hivatkozást)</a:t>
            </a:r>
          </a:p>
          <a:p>
            <a:r>
              <a:rPr lang="hu-HU" sz="1600" b="1" dirty="0"/>
              <a:t>2014 </a:t>
            </a:r>
            <a:r>
              <a:rPr lang="hu-HU" sz="1600" b="1" dirty="0">
                <a:hlinkClick r:id="rId13"/>
              </a:rPr>
              <a:t>VQE</a:t>
            </a:r>
            <a:r>
              <a:rPr lang="hu-HU" sz="1600" b="1" dirty="0"/>
              <a:t> (</a:t>
            </a:r>
            <a:r>
              <a:rPr lang="hu-HU" sz="1050" b="1" dirty="0" err="1"/>
              <a:t>Variational</a:t>
            </a:r>
            <a:r>
              <a:rPr lang="hu-HU" sz="1050" b="1" dirty="0"/>
              <a:t> </a:t>
            </a:r>
            <a:r>
              <a:rPr lang="hu-HU" sz="1050" b="1" dirty="0" err="1"/>
              <a:t>quantum</a:t>
            </a:r>
            <a:r>
              <a:rPr lang="hu-HU" sz="1050" b="1" dirty="0"/>
              <a:t> </a:t>
            </a:r>
            <a:r>
              <a:rPr lang="hu-HU" sz="1050" b="1" dirty="0" err="1"/>
              <a:t>eigensolver</a:t>
            </a:r>
            <a:r>
              <a:rPr lang="hu-HU" sz="1050" b="1" dirty="0"/>
              <a:t>) </a:t>
            </a:r>
            <a:r>
              <a:rPr lang="hu-HU" sz="1600" b="1" dirty="0"/>
              <a:t>algoritmus: </a:t>
            </a:r>
            <a:r>
              <a:rPr lang="hu-HU" sz="1400" dirty="0"/>
              <a:t>Kémiai-, szimulációs- és optimalizációs feladatok megoldása sajátérték kereséssel. Erénye a nagyon számításigényes feladat </a:t>
            </a:r>
            <a:r>
              <a:rPr lang="hu-HU" sz="1400" dirty="0" err="1"/>
              <a:t>polinomiális</a:t>
            </a:r>
            <a:r>
              <a:rPr lang="hu-HU" sz="1400" dirty="0"/>
              <a:t> idejű megoldása.</a:t>
            </a:r>
          </a:p>
          <a:p>
            <a:r>
              <a:rPr lang="hu-HU" sz="1600" b="1" dirty="0"/>
              <a:t>2014 </a:t>
            </a:r>
            <a:r>
              <a:rPr lang="hu-HU" sz="1600" b="1" dirty="0">
                <a:hlinkClick r:id="rId11"/>
              </a:rPr>
              <a:t>QAOA</a:t>
            </a:r>
            <a:r>
              <a:rPr lang="hu-HU" sz="1600" b="1" dirty="0"/>
              <a:t> (</a:t>
            </a:r>
            <a:r>
              <a:rPr lang="hu-HU" sz="1050" b="1" dirty="0" err="1"/>
              <a:t>quantum</a:t>
            </a:r>
            <a:r>
              <a:rPr lang="hu-HU" sz="1050" b="1" dirty="0"/>
              <a:t> </a:t>
            </a:r>
            <a:r>
              <a:rPr lang="hu-HU" sz="1050" b="1" dirty="0" err="1"/>
              <a:t>approximate</a:t>
            </a:r>
            <a:r>
              <a:rPr lang="hu-HU" sz="1050" b="1" dirty="0"/>
              <a:t> </a:t>
            </a:r>
            <a:r>
              <a:rPr lang="hu-HU" sz="1050" b="1" dirty="0" err="1"/>
              <a:t>optimization</a:t>
            </a:r>
            <a:r>
              <a:rPr lang="hu-HU" sz="1050" b="1" dirty="0"/>
              <a:t> </a:t>
            </a:r>
            <a:r>
              <a:rPr lang="hu-HU" sz="1050" b="1" dirty="0" err="1"/>
              <a:t>algorithm</a:t>
            </a:r>
            <a:r>
              <a:rPr lang="hu-HU" sz="1050" b="1" dirty="0"/>
              <a:t>) </a:t>
            </a:r>
            <a:r>
              <a:rPr lang="hu-HU" sz="1600" b="1" dirty="0"/>
              <a:t>algoritmus: </a:t>
            </a:r>
            <a:r>
              <a:rPr lang="hu-HU" sz="1400" dirty="0"/>
              <a:t>általánosított optimalizálási megoldás az összes lehetséges optimum állapot paraméterezett </a:t>
            </a:r>
            <a:r>
              <a:rPr lang="hu-HU" sz="1400" dirty="0" err="1"/>
              <a:t>superpozíciójának</a:t>
            </a:r>
            <a:r>
              <a:rPr lang="hu-HU" sz="1400" dirty="0"/>
              <a:t> vizsgálatával.</a:t>
            </a:r>
            <a:br>
              <a:rPr lang="hu-HU" sz="1400" dirty="0"/>
            </a:br>
            <a:r>
              <a:rPr lang="hu-HU" sz="1400" dirty="0"/>
              <a:t>(pl. egy gráf minimális csúcs burkolatának megtalálásához)</a:t>
            </a:r>
          </a:p>
          <a:p>
            <a:endParaRPr lang="hu-HU" sz="1600" b="1" dirty="0"/>
          </a:p>
          <a:p>
            <a:endParaRPr lang="hu-HU" sz="1600" b="1" dirty="0"/>
          </a:p>
          <a:p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3135802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átum helye 3">
            <a:extLst>
              <a:ext uri="{FF2B5EF4-FFF2-40B4-BE49-F238E27FC236}">
                <a16:creationId xmlns:a16="http://schemas.microsoft.com/office/drawing/2014/main" id="{2E6175C8-7795-9B64-5C16-3448B47EE0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665F86-A82B-4465-B990-AD6DEBCC9BD4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A2556F8-2794-FBD4-6D00-B0DB67B77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z="2000"/>
              <a:t>6/? Kvantum Algoritmikus érdekességek</a:t>
            </a:r>
            <a:br>
              <a:rPr lang="hu-HU" altLang="hu-HU" sz="2000"/>
            </a:br>
            <a:r>
              <a:rPr lang="hu-HU" altLang="hu-HU" sz="2000">
                <a:solidFill>
                  <a:schemeClr val="tx1"/>
                </a:solidFill>
              </a:rPr>
              <a:t>_______________________________________________</a:t>
            </a:r>
            <a:r>
              <a:rPr lang="hu-HU" altLang="hu-HU" sz="1600" baseline="-10000"/>
              <a:t>ASSOCIATOR</a:t>
            </a:r>
            <a:r>
              <a:rPr lang="hu-HU" altLang="hu-HU" sz="2000">
                <a:solidFill>
                  <a:schemeClr val="tx1"/>
                </a:solidFill>
              </a:rPr>
              <a:t>___</a:t>
            </a:r>
            <a:endParaRPr lang="en-GB" altLang="hu-HU" sz="2000">
              <a:solidFill>
                <a:schemeClr val="tx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939F6E5-B83C-77A8-E7C3-FB4D29B8C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043" y="1165225"/>
            <a:ext cx="8229600" cy="498939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altLang="hu-HU" sz="2400" b="1" dirty="0">
                <a:solidFill>
                  <a:srgbClr val="0000CC"/>
                </a:solidFill>
              </a:rPr>
              <a:t>Feladatok (és hozzá megoldások), amelyeket csak (vagy majdnem csak) kvantum géppel/kvantum algoritmussal lehet megoldani: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altLang="hu-HU" sz="1600" b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altLang="hu-HU" sz="1600" b="1" dirty="0">
                <a:solidFill>
                  <a:srgbClr val="008000"/>
                </a:solidFill>
              </a:rPr>
              <a:t>1994-től sokáig a Shor probléma és a Shor algoritmus volt a győztes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altLang="hu-HU" sz="1600" b="1" dirty="0">
                <a:solidFill>
                  <a:srgbClr val="008000"/>
                </a:solidFill>
              </a:rPr>
              <a:t>a jelenlegi győztes: keresd és találd meg egy vegyület (~ kvantum rendszer) lokális minimum energia állapotát! A megoldás a </a:t>
            </a:r>
            <a:r>
              <a:rPr lang="hu-HU" altLang="hu-HU" sz="1600" b="1" dirty="0" err="1">
                <a:solidFill>
                  <a:srgbClr val="008000"/>
                </a:solidFill>
              </a:rPr>
              <a:t>Cheng-Zou</a:t>
            </a:r>
            <a:r>
              <a:rPr lang="hu-HU" altLang="hu-HU" sz="1600" b="1" dirty="0">
                <a:solidFill>
                  <a:srgbClr val="008000"/>
                </a:solidFill>
              </a:rPr>
              <a:t> algoritmus (2024.03.12)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hu-HU" altLang="hu-HU" sz="1600" b="1" dirty="0">
                <a:solidFill>
                  <a:srgbClr val="008000"/>
                </a:solidFill>
              </a:rPr>
              <a:t>-- Quantum gépeknek nagyon testhezálló feladatok: AI, anyagtudományi</a:t>
            </a:r>
            <a:br>
              <a:rPr lang="hu-HU" altLang="hu-HU" sz="1600" b="1" dirty="0">
                <a:solidFill>
                  <a:srgbClr val="008000"/>
                </a:solidFill>
              </a:rPr>
            </a:br>
            <a:r>
              <a:rPr lang="hu-HU" altLang="hu-HU" sz="1600" b="1" dirty="0">
                <a:solidFill>
                  <a:srgbClr val="008000"/>
                </a:solidFill>
              </a:rPr>
              <a:t>    problémák (jobb akkumulátorok, növényvédő szerek, hatóanyag fejlesztés,</a:t>
            </a:r>
            <a:br>
              <a:rPr lang="hu-HU" altLang="hu-HU" sz="1600" b="1" dirty="0">
                <a:solidFill>
                  <a:srgbClr val="008000"/>
                </a:solidFill>
              </a:rPr>
            </a:br>
            <a:r>
              <a:rPr lang="hu-HU" altLang="hu-HU" sz="1600" b="1" dirty="0">
                <a:solidFill>
                  <a:srgbClr val="008000"/>
                </a:solidFill>
              </a:rPr>
              <a:t>    </a:t>
            </a:r>
            <a:r>
              <a:rPr lang="hu-HU" altLang="hu-HU" sz="1600" b="1" dirty="0" err="1">
                <a:solidFill>
                  <a:srgbClr val="008000"/>
                </a:solidFill>
              </a:rPr>
              <a:t>elektrónikai</a:t>
            </a:r>
            <a:r>
              <a:rPr lang="hu-HU" altLang="hu-HU" sz="1600" b="1" dirty="0">
                <a:solidFill>
                  <a:srgbClr val="008000"/>
                </a:solidFill>
              </a:rPr>
              <a:t> anyagok „szabászata”, üzleti modellezés, napenergia</a:t>
            </a:r>
            <a:br>
              <a:rPr lang="hu-HU" altLang="hu-HU" sz="1600" b="1" dirty="0">
                <a:solidFill>
                  <a:srgbClr val="008000"/>
                </a:solidFill>
              </a:rPr>
            </a:br>
            <a:r>
              <a:rPr lang="hu-HU" altLang="hu-HU" sz="1600" b="1" dirty="0">
                <a:solidFill>
                  <a:srgbClr val="008000"/>
                </a:solidFill>
              </a:rPr>
              <a:t>    hasznosítás, forgalom optimalizálás;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800" b="1" dirty="0">
                <a:solidFill>
                  <a:srgbClr val="0000CC"/>
                </a:solidFill>
              </a:rPr>
              <a:t>Feladatok, amelyek nem alkalmasak </a:t>
            </a:r>
            <a:r>
              <a:rPr lang="hu-HU" altLang="hu-HU" sz="2800" b="1" dirty="0" err="1">
                <a:solidFill>
                  <a:srgbClr val="0000CC"/>
                </a:solidFill>
              </a:rPr>
              <a:t>Qbit</a:t>
            </a:r>
            <a:r>
              <a:rPr lang="hu-HU" altLang="hu-HU" sz="2800" b="1" dirty="0">
                <a:solidFill>
                  <a:srgbClr val="0000CC"/>
                </a:solidFill>
              </a:rPr>
              <a:t> közelítésben: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hu-HU" altLang="hu-HU" sz="1400" b="1" dirty="0">
                <a:solidFill>
                  <a:srgbClr val="008000"/>
                </a:solidFill>
              </a:rPr>
              <a:t>          -- a számítástudomány nevében erre a kérdésre még nincs válasz, mert bizonyos, hogy</a:t>
            </a:r>
            <a:br>
              <a:rPr lang="hu-HU" altLang="hu-HU" sz="1400" b="1" dirty="0">
                <a:solidFill>
                  <a:srgbClr val="008000"/>
                </a:solidFill>
              </a:rPr>
            </a:br>
            <a:r>
              <a:rPr lang="hu-HU" altLang="hu-HU" sz="1400" b="1" dirty="0">
                <a:solidFill>
                  <a:srgbClr val="008000"/>
                </a:solidFill>
              </a:rPr>
              <a:t>             amit klasszikus gépekkel meg lehet oldani, azt Quantum számítógéppel is! DE …..</a:t>
            </a:r>
            <a:br>
              <a:rPr lang="hu-HU" altLang="hu-HU" sz="1400" b="1" dirty="0">
                <a:solidFill>
                  <a:srgbClr val="008000"/>
                </a:solidFill>
              </a:rPr>
            </a:br>
            <a:r>
              <a:rPr lang="hu-HU" altLang="hu-HU" sz="1400" b="1" dirty="0">
                <a:solidFill>
                  <a:srgbClr val="008000"/>
                </a:solidFill>
              </a:rPr>
              <a:t>          -- a Quantum gépek fejlesztése még épp csak elkezdődött és a gyakorlatban sok kérdés</a:t>
            </a:r>
            <a:br>
              <a:rPr lang="hu-HU" altLang="hu-HU" sz="1400" b="1" dirty="0">
                <a:solidFill>
                  <a:srgbClr val="008000"/>
                </a:solidFill>
              </a:rPr>
            </a:br>
            <a:r>
              <a:rPr lang="hu-HU" altLang="hu-HU" sz="1400" b="1" dirty="0">
                <a:solidFill>
                  <a:srgbClr val="008000"/>
                </a:solidFill>
              </a:rPr>
              <a:t>             még megoldatlan, fel se vetődött. Ilyen pl. a periférikus vagy kisegítő eszközeinek /</a:t>
            </a:r>
            <a:br>
              <a:rPr lang="hu-HU" altLang="hu-HU" sz="1400" b="1" dirty="0">
                <a:solidFill>
                  <a:srgbClr val="008000"/>
                </a:solidFill>
              </a:rPr>
            </a:br>
            <a:r>
              <a:rPr lang="hu-HU" altLang="hu-HU" sz="1400" b="1" dirty="0">
                <a:solidFill>
                  <a:srgbClr val="008000"/>
                </a:solidFill>
              </a:rPr>
              <a:t>             szolgáltatásainak fejlesztése, a szabványosításukról nem is szólva! Kézenfekvő lenne</a:t>
            </a:r>
            <a:br>
              <a:rPr lang="hu-HU" altLang="hu-HU" sz="1400" b="1" dirty="0">
                <a:solidFill>
                  <a:srgbClr val="008000"/>
                </a:solidFill>
              </a:rPr>
            </a:br>
            <a:r>
              <a:rPr lang="hu-HU" altLang="hu-HU" sz="1400" b="1" dirty="0">
                <a:solidFill>
                  <a:srgbClr val="008000"/>
                </a:solidFill>
              </a:rPr>
              <a:t>             mondjuk </a:t>
            </a:r>
            <a:r>
              <a:rPr lang="hu-HU" altLang="hu-HU" sz="1400" b="1" dirty="0" err="1">
                <a:solidFill>
                  <a:srgbClr val="008000"/>
                </a:solidFill>
              </a:rPr>
              <a:t>Qbit</a:t>
            </a:r>
            <a:r>
              <a:rPr lang="hu-HU" altLang="hu-HU" sz="1400" b="1" dirty="0">
                <a:solidFill>
                  <a:srgbClr val="008000"/>
                </a:solidFill>
              </a:rPr>
              <a:t> háttértárolók létesítése, de ilyenek egyelőre egyáltalán nincsenek!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hu-HU" altLang="hu-HU" sz="2800" b="1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ABB4B62A-7A70-6559-2888-62A62D69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318108"/>
      </p:ext>
    </p:extLst>
  </p:cSld>
  <p:clrMapOvr>
    <a:masterClrMapping/>
  </p:clrMapOvr>
  <p:transition spd="slow" advTm="187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átum helye 3">
            <a:extLst>
              <a:ext uri="{FF2B5EF4-FFF2-40B4-BE49-F238E27FC236}">
                <a16:creationId xmlns:a16="http://schemas.microsoft.com/office/drawing/2014/main" id="{2E6175C8-7795-9B64-5C16-3448B47EE0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665F86-A82B-4465-B990-AD6DEBCC9BD4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A2556F8-2794-FBD4-6D00-B0DB67B77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z="2000"/>
              <a:t>TARTALOM</a:t>
            </a:r>
            <a:br>
              <a:rPr lang="hu-HU" altLang="hu-HU" sz="2000"/>
            </a:br>
            <a:r>
              <a:rPr lang="hu-HU" altLang="hu-HU" sz="2000">
                <a:solidFill>
                  <a:schemeClr val="tx1"/>
                </a:solidFill>
              </a:rPr>
              <a:t>_______________________________________________</a:t>
            </a:r>
            <a:r>
              <a:rPr lang="hu-HU" altLang="hu-HU" sz="1600" baseline="-10000"/>
              <a:t>ASSOCIATOR</a:t>
            </a:r>
            <a:r>
              <a:rPr lang="hu-HU" altLang="hu-HU" sz="2000">
                <a:solidFill>
                  <a:schemeClr val="tx1"/>
                </a:solidFill>
              </a:rPr>
              <a:t>___</a:t>
            </a:r>
            <a:endParaRPr lang="en-GB" altLang="hu-HU" sz="2000">
              <a:solidFill>
                <a:schemeClr val="tx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939F6E5-B83C-77A8-E7C3-FB4D29B8C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560513"/>
            <a:ext cx="8229600" cy="4527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/>
              <a:t>1 ? Informatika és </a:t>
            </a:r>
            <a:r>
              <a:rPr lang="hu-HU" b="1" dirty="0"/>
              <a:t>Ꞁ COMPUTER!</a:t>
            </a:r>
            <a:endParaRPr lang="hu-HU" altLang="hu-HU" b="1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/>
              <a:t>2 </a:t>
            </a:r>
            <a:r>
              <a:rPr lang="hu-HU" altLang="hu-HU" b="1" dirty="0" err="1"/>
              <a:t>Qubit</a:t>
            </a:r>
            <a:r>
              <a:rPr lang="hu-HU" altLang="hu-HU" b="1" dirty="0"/>
              <a:t>, állapot, összefonódás</a:t>
            </a:r>
            <a:endParaRPr lang="hu-HU" altLang="hu-HU" b="1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/>
              <a:t>3 Quantum Computer Szerkezete (Elvi séma)</a:t>
            </a:r>
            <a:endParaRPr lang="hu-HU" b="1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/>
              <a:t>4 Gondok-Bajok (miért nincs, ha egyszer van?!)</a:t>
            </a:r>
            <a:endParaRPr lang="hu-HU" altLang="hu-HU" b="1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</a:rPr>
              <a:t>5 A Quantum fölény </a:t>
            </a:r>
            <a:br>
              <a:rPr lang="hu-HU" altLang="hu-HU" b="1" dirty="0"/>
            </a:br>
            <a:r>
              <a:rPr lang="hu-HU" altLang="hu-HU" b="1" dirty="0">
                <a:solidFill>
                  <a:srgbClr val="000000"/>
                </a:solidFill>
              </a:rPr>
              <a:t>(vágy / ígéret / realitás)</a:t>
            </a:r>
            <a:endParaRPr lang="hu-HU" altLang="hu-HU" b="1" dirty="0">
              <a:solidFill>
                <a:srgbClr val="000000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000000"/>
                </a:solidFill>
              </a:rPr>
              <a:t>6 „Összefonódott” algoritmusok</a:t>
            </a:r>
            <a:endParaRPr lang="hu-HU" altLang="hu-HU" b="1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hu-HU" altLang="hu-HU" b="1" dirty="0">
                <a:solidFill>
                  <a:srgbClr val="FF0000"/>
                </a:solidFill>
                <a:cs typeface="Arial"/>
              </a:rPr>
              <a:t>7 A Quantum Informatika Taxonómiája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br>
              <a:rPr lang="hu-HU" sz="2800" dirty="0"/>
            </a:br>
            <a:endParaRPr lang="hu-HU" altLang="hu-HU" sz="2800" b="1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139FB30-E6EC-01D9-85AC-A3D72369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3174512"/>
      </p:ext>
    </p:extLst>
  </p:cSld>
  <p:clrMapOvr>
    <a:masterClrMapping/>
  </p:clrMapOvr>
  <p:transition spd="slow" advTm="187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átum helye 3">
            <a:extLst>
              <a:ext uri="{FF2B5EF4-FFF2-40B4-BE49-F238E27FC236}">
                <a16:creationId xmlns:a16="http://schemas.microsoft.com/office/drawing/2014/main" id="{B596B062-B6DE-031D-8463-C2786F149D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88B340-93E5-4139-9AD1-BD76AF5FB06F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D05DF56-AA2C-DC7C-1745-362FAB42E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z="2800"/>
              <a:t>Kvantum INFORMATIKA fogalomtár </a:t>
            </a:r>
            <a:br>
              <a:rPr lang="hu-HU" altLang="hu-HU" sz="2800"/>
            </a:br>
            <a:r>
              <a:rPr lang="hu-HU" altLang="hu-HU" sz="2000"/>
              <a:t>TÁRGYKÖRÖK (Fogalmi blokkok)</a:t>
            </a:r>
            <a:br>
              <a:rPr lang="hu-HU" altLang="hu-HU" sz="2000"/>
            </a:br>
            <a:r>
              <a:rPr lang="hu-HU" altLang="hu-HU" sz="2000">
                <a:solidFill>
                  <a:schemeClr val="tx1"/>
                </a:solidFill>
              </a:rPr>
              <a:t>_______________________________________________</a:t>
            </a:r>
            <a:r>
              <a:rPr lang="hu-HU" altLang="hu-HU" sz="1600" baseline="-10000"/>
              <a:t>ASSOCIATOR</a:t>
            </a:r>
            <a:r>
              <a:rPr lang="hu-HU" altLang="hu-HU" sz="2000">
                <a:solidFill>
                  <a:schemeClr val="tx1"/>
                </a:solidFill>
              </a:rPr>
              <a:t>___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5B5569F-1E4B-CE98-091C-458A6891F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819" y="1403350"/>
            <a:ext cx="6126362" cy="4841875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0157DD7-11A2-545F-6F23-1DB4426F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46</a:t>
            </a:fld>
            <a:endParaRPr lang="hu-HU"/>
          </a:p>
        </p:txBody>
      </p:sp>
    </p:spTree>
  </p:cSld>
  <p:clrMapOvr>
    <a:masterClrMapping/>
  </p:clrMapOvr>
  <p:transition spd="slow" advTm="106392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átum helye 3">
            <a:extLst>
              <a:ext uri="{FF2B5EF4-FFF2-40B4-BE49-F238E27FC236}">
                <a16:creationId xmlns:a16="http://schemas.microsoft.com/office/drawing/2014/main" id="{B596B062-B6DE-031D-8463-C2786F149D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88B340-93E5-4139-9AD1-BD76AF5FB06F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D05DF56-AA2C-DC7C-1745-362FAB42E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z="2800" dirty="0"/>
              <a:t>Kvantum INFORMATIKA fogalomtár </a:t>
            </a:r>
            <a:br>
              <a:rPr lang="hu-HU" altLang="hu-HU" sz="2800" dirty="0"/>
            </a:br>
            <a:r>
              <a:rPr lang="hu-HU" altLang="hu-HU" sz="2000" dirty="0"/>
              <a:t>Quantum </a:t>
            </a:r>
            <a:r>
              <a:rPr lang="hu-HU" altLang="hu-HU" sz="2000" dirty="0" err="1"/>
              <a:t>Computing</a:t>
            </a:r>
            <a:br>
              <a:rPr lang="hu-HU" altLang="hu-HU" sz="2000" dirty="0"/>
            </a:br>
            <a:r>
              <a:rPr lang="hu-HU" altLang="hu-HU" sz="2000" dirty="0">
                <a:solidFill>
                  <a:schemeClr val="tx1"/>
                </a:solidFill>
              </a:rPr>
              <a:t>_______________________________________________</a:t>
            </a:r>
            <a:r>
              <a:rPr lang="hu-HU" altLang="hu-HU" sz="1600" baseline="-10000" dirty="0"/>
              <a:t>ASSOCIATOR</a:t>
            </a:r>
            <a:r>
              <a:rPr lang="hu-HU" altLang="hu-HU" sz="2000" dirty="0">
                <a:solidFill>
                  <a:schemeClr val="tx1"/>
                </a:solidFill>
              </a:rPr>
              <a:t>___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F652A21-CAB2-0A8D-5FAC-2869B9B75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1403350"/>
            <a:ext cx="8086352" cy="4761954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E0E3B1D1-9ACF-BC94-45E6-48B9F142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2260755"/>
      </p:ext>
    </p:extLst>
  </p:cSld>
  <p:clrMapOvr>
    <a:masterClrMapping/>
  </p:clrMapOvr>
  <p:transition spd="slow" advTm="106392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átum helye 3">
            <a:extLst>
              <a:ext uri="{FF2B5EF4-FFF2-40B4-BE49-F238E27FC236}">
                <a16:creationId xmlns:a16="http://schemas.microsoft.com/office/drawing/2014/main" id="{B596B062-B6DE-031D-8463-C2786F149D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88B340-93E5-4139-9AD1-BD76AF5FB06F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D05DF56-AA2C-DC7C-1745-362FAB42E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z="2800" dirty="0"/>
              <a:t>Kvantum INFORMATIKA fogalomtár </a:t>
            </a:r>
            <a:br>
              <a:rPr lang="hu-HU" altLang="hu-HU" sz="2800" dirty="0"/>
            </a:br>
            <a:r>
              <a:rPr lang="hu-HU" altLang="hu-HU" sz="2000" dirty="0"/>
              <a:t>Quantum szoftver </a:t>
            </a:r>
            <a:br>
              <a:rPr lang="hu-HU" altLang="hu-HU" sz="2000" dirty="0"/>
            </a:br>
            <a:r>
              <a:rPr lang="hu-HU" altLang="hu-HU" sz="2000" dirty="0">
                <a:solidFill>
                  <a:schemeClr val="tx1"/>
                </a:solidFill>
              </a:rPr>
              <a:t>_______________________________________________</a:t>
            </a:r>
            <a:r>
              <a:rPr lang="hu-HU" altLang="hu-HU" sz="1600" baseline="-10000" dirty="0"/>
              <a:t>ASSOCIATOR</a:t>
            </a:r>
            <a:r>
              <a:rPr lang="hu-HU" altLang="hu-HU" sz="2000" dirty="0">
                <a:solidFill>
                  <a:schemeClr val="tx1"/>
                </a:solidFill>
              </a:rPr>
              <a:t>___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106C186-648F-3B5A-553F-8684694A5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40" y="1052736"/>
            <a:ext cx="8229600" cy="5192489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A4E308F-7F31-B81C-7875-343119E1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5364296"/>
      </p:ext>
    </p:extLst>
  </p:cSld>
  <p:clrMapOvr>
    <a:masterClrMapping/>
  </p:clrMapOvr>
  <p:transition spd="slow" advTm="106392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átum helye 3">
            <a:extLst>
              <a:ext uri="{FF2B5EF4-FFF2-40B4-BE49-F238E27FC236}">
                <a16:creationId xmlns:a16="http://schemas.microsoft.com/office/drawing/2014/main" id="{B596B062-B6DE-031D-8463-C2786F149D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88B340-93E5-4139-9AD1-BD76AF5FB06F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D05DF56-AA2C-DC7C-1745-362FAB42E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z="2800" dirty="0"/>
              <a:t>Kvantum INFORMATIKA fogalomtár </a:t>
            </a:r>
            <a:br>
              <a:rPr lang="hu-HU" altLang="hu-HU" sz="2800" dirty="0"/>
            </a:br>
            <a:r>
              <a:rPr lang="hu-HU" altLang="hu-HU" sz="2000" dirty="0"/>
              <a:t>A Quantum Szoftverek fejlesztési</a:t>
            </a:r>
            <a:r>
              <a:rPr lang="hu-HU" altLang="hu-HU" sz="2000" dirty="0">
                <a:solidFill>
                  <a:srgbClr val="CC3300"/>
                </a:solidFill>
              </a:rPr>
              <a:t> ciklusa </a:t>
            </a:r>
            <a:r>
              <a:rPr lang="hu-HU" altLang="hu-HU" sz="2000" dirty="0">
                <a:solidFill>
                  <a:schemeClr val="tx1"/>
                </a:solidFill>
              </a:rPr>
              <a:t>______________________________________________</a:t>
            </a:r>
            <a:r>
              <a:rPr lang="hu-HU" altLang="hu-HU" sz="2000" baseline="-10000" dirty="0"/>
              <a:t>ASSOCIATOR</a:t>
            </a:r>
            <a:r>
              <a:rPr lang="hu-HU" altLang="hu-HU" sz="2000" dirty="0">
                <a:solidFill>
                  <a:schemeClr val="tx1"/>
                </a:solidFill>
              </a:rPr>
              <a:t>___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9E1F615-F0D5-3641-2FE1-AF145B9F7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56792"/>
            <a:ext cx="8374385" cy="4688432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111B868-412F-2BB6-C11F-AC7954AB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825392"/>
      </p:ext>
    </p:extLst>
  </p:cSld>
  <p:clrMapOvr>
    <a:masterClrMapping/>
  </p:clrMapOvr>
  <p:transition spd="slow" advTm="10639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>
            <a:extLst>
              <a:ext uri="{FF2B5EF4-FFF2-40B4-BE49-F238E27FC236}">
                <a16:creationId xmlns:a16="http://schemas.microsoft.com/office/drawing/2014/main" id="{E22FCED3-4BE8-0059-9897-DEBC4D3E2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400">
                <a:solidFill>
                  <a:srgbClr val="FF0000"/>
                </a:solidFill>
              </a:rPr>
              <a:t>2/1 A klasszikus tér-idő szemlélet</a:t>
            </a:r>
            <a:br>
              <a:rPr lang="hu-HU" altLang="hu-HU" sz="2400">
                <a:solidFill>
                  <a:srgbClr val="FF0000"/>
                </a:solidFill>
              </a:rPr>
            </a:br>
            <a:r>
              <a:rPr lang="hu-HU" altLang="hu-HU" sz="2400">
                <a:solidFill>
                  <a:srgbClr val="FF0000"/>
                </a:solidFill>
              </a:rPr>
              <a:t>(eredményei és következményei)</a:t>
            </a:r>
            <a:br>
              <a:rPr lang="hu-HU" altLang="hu-HU" sz="3200">
                <a:solidFill>
                  <a:srgbClr val="FF0000"/>
                </a:solidFill>
              </a:rPr>
            </a:br>
            <a:r>
              <a:rPr lang="hu-HU" altLang="hu-HU" sz="2000">
                <a:solidFill>
                  <a:schemeClr val="tx1"/>
                </a:solidFill>
              </a:rPr>
              <a:t>______________________________________________</a:t>
            </a:r>
            <a:r>
              <a:rPr lang="hu-HU" altLang="hu-HU" sz="2000" baseline="-10000"/>
              <a:t>ASSOCIATOR</a:t>
            </a:r>
            <a:r>
              <a:rPr lang="hu-HU" altLang="hu-HU" sz="2000">
                <a:solidFill>
                  <a:schemeClr val="tx1"/>
                </a:solidFill>
              </a:rPr>
              <a:t>___</a:t>
            </a:r>
            <a:endParaRPr lang="hu-HU" altLang="hu-HU" sz="2000"/>
          </a:p>
        </p:txBody>
      </p:sp>
      <p:sp>
        <p:nvSpPr>
          <p:cNvPr id="10243" name="Tartalom helye 2">
            <a:extLst>
              <a:ext uri="{FF2B5EF4-FFF2-40B4-BE49-F238E27FC236}">
                <a16:creationId xmlns:a16="http://schemas.microsoft.com/office/drawing/2014/main" id="{C44B57B1-444A-C048-F551-0FCB45FB5F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340767"/>
            <a:ext cx="8229600" cy="4904457"/>
          </a:xfrm>
        </p:spPr>
        <p:txBody>
          <a:bodyPr/>
          <a:lstStyle/>
          <a:p>
            <a:r>
              <a:rPr lang="hu-HU" altLang="hu-HU" sz="2000"/>
              <a:t>1860-1895)  Newton-i mechanika + Maxwell elektromágneses térelmélet megalkotja a Minimum hatás elvét, a Hamilton függvényt, mint a klasszikus mechanikai nézetek integrációjának szimbólumát. Az eredmény egy szemléletmód: a determinizmus / a kauzalitás</a:t>
            </a:r>
          </a:p>
          <a:p>
            <a:r>
              <a:rPr lang="hu-HU" altLang="hu-HU" sz="2000"/>
              <a:t>Megmaradási tételek mentén definiált kanonikus változópárok elkülönítése</a:t>
            </a:r>
          </a:p>
          <a:p>
            <a:r>
              <a:rPr lang="hu-HU" altLang="hu-HU" sz="2000"/>
              <a:t>A gravitációs hatás térelmélete még látszólag összebékíthetőnek tűnt a Hamiltoni elvekkel</a:t>
            </a:r>
          </a:p>
          <a:p>
            <a:pPr marL="400050" lvl="1" indent="0">
              <a:buNone/>
            </a:pPr>
            <a:r>
              <a:rPr lang="hu-HU" altLang="hu-HU" sz="2000">
                <a:solidFill>
                  <a:srgbClr val="00B050"/>
                </a:solidFill>
              </a:rPr>
              <a:t>   -- Pl. Báró Eötvös sok-sok tizedesre kimutatja a tehetetlen és </a:t>
            </a:r>
            <a:br>
              <a:rPr lang="hu-HU" altLang="hu-HU" sz="2000">
                <a:solidFill>
                  <a:srgbClr val="00B050"/>
                </a:solidFill>
              </a:rPr>
            </a:br>
            <a:r>
              <a:rPr lang="hu-HU" altLang="hu-HU" sz="2000">
                <a:solidFill>
                  <a:srgbClr val="00B050"/>
                </a:solidFill>
              </a:rPr>
              <a:t> 	a gravitáló tömeg azonosságát</a:t>
            </a:r>
          </a:p>
          <a:p>
            <a:r>
              <a:rPr lang="hu-HU" altLang="hu-HU" sz="2000"/>
              <a:t>Az első repedések: a Boltzmann gázelmélet következtetései, a hőtan tárgyalása, az entrópia bevezetése nyomán jelennek meg.</a:t>
            </a:r>
          </a:p>
          <a:p>
            <a:r>
              <a:rPr lang="hu-HU" altLang="hu-HU" sz="2000"/>
              <a:t>A krach 1895-ben a radioaktivitás felfedezésével következik be, de ennek felismerése is -- pláne a konzekvenciák levonása -- még hosszú és keserves folyamat volt.</a:t>
            </a:r>
          </a:p>
        </p:txBody>
      </p:sp>
      <p:sp>
        <p:nvSpPr>
          <p:cNvPr id="10244" name="Dátum helye 3">
            <a:extLst>
              <a:ext uri="{FF2B5EF4-FFF2-40B4-BE49-F238E27FC236}">
                <a16:creationId xmlns:a16="http://schemas.microsoft.com/office/drawing/2014/main" id="{3AF6371A-2D3F-A42E-03AA-9981D15B13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1359DB-AF27-4540-A60B-43C82C16B161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01A2D0D2-BDEF-3A0D-3AFA-C75FAC78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84568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átum helye 3">
            <a:extLst>
              <a:ext uri="{FF2B5EF4-FFF2-40B4-BE49-F238E27FC236}">
                <a16:creationId xmlns:a16="http://schemas.microsoft.com/office/drawing/2014/main" id="{B596B062-B6DE-031D-8463-C2786F149D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88B340-93E5-4139-9AD1-BD76AF5FB06F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D05DF56-AA2C-DC7C-1745-362FAB42E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z="2800" dirty="0"/>
              <a:t>Kvantum INFORMATIKA fogalomtár </a:t>
            </a:r>
            <a:br>
              <a:rPr lang="hu-HU" altLang="hu-HU" sz="2800" dirty="0"/>
            </a:br>
            <a:r>
              <a:rPr lang="hu-HU" altLang="hu-HU" sz="2000" dirty="0"/>
              <a:t>A Quantum</a:t>
            </a:r>
            <a:r>
              <a:rPr lang="hu-HU" altLang="hu-HU" sz="2000" dirty="0">
                <a:solidFill>
                  <a:srgbClr val="CC3300"/>
                </a:solidFill>
              </a:rPr>
              <a:t> kriptográfia kihívásai </a:t>
            </a:r>
            <a:r>
              <a:rPr lang="hu-HU" altLang="hu-HU" sz="2000" dirty="0">
                <a:solidFill>
                  <a:schemeClr val="tx1"/>
                </a:solidFill>
              </a:rPr>
              <a:t>______________________________________________</a:t>
            </a:r>
            <a:r>
              <a:rPr lang="hu-HU" altLang="hu-HU" sz="2000" baseline="-10000" dirty="0"/>
              <a:t>ASSOCIATOR</a:t>
            </a:r>
            <a:r>
              <a:rPr lang="hu-HU" altLang="hu-HU" sz="2000" dirty="0">
                <a:solidFill>
                  <a:schemeClr val="tx1"/>
                </a:solidFill>
              </a:rPr>
              <a:t>___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3E020DA-C4F0-98C6-1140-A55385A96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543050"/>
            <a:ext cx="8446393" cy="4838278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B5A08EA0-9A16-B662-D41F-2BDD8492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894389"/>
      </p:ext>
    </p:extLst>
  </p:cSld>
  <p:clrMapOvr>
    <a:masterClrMapping/>
  </p:clrMapOvr>
  <p:transition spd="slow" advTm="106392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átum helye 3">
            <a:extLst>
              <a:ext uri="{FF2B5EF4-FFF2-40B4-BE49-F238E27FC236}">
                <a16:creationId xmlns:a16="http://schemas.microsoft.com/office/drawing/2014/main" id="{B596B062-B6DE-031D-8463-C2786F149D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88B340-93E5-4139-9AD1-BD76AF5FB06F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D05DF56-AA2C-DC7C-1745-362FAB42E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z="2800" dirty="0"/>
              <a:t>Kvantum INFORMATIKA fogalomtár </a:t>
            </a:r>
            <a:br>
              <a:rPr lang="hu-HU" altLang="hu-HU" sz="2800" dirty="0"/>
            </a:br>
            <a:r>
              <a:rPr lang="hu-HU" altLang="hu-HU" sz="2000" dirty="0"/>
              <a:t>A </a:t>
            </a:r>
            <a:r>
              <a:rPr lang="hu-HU" altLang="hu-HU" sz="2000" dirty="0">
                <a:solidFill>
                  <a:srgbClr val="CC3300"/>
                </a:solidFill>
              </a:rPr>
              <a:t>"Post Quantum </a:t>
            </a:r>
            <a:r>
              <a:rPr lang="hu-HU" altLang="hu-HU" sz="2000" dirty="0" err="1">
                <a:solidFill>
                  <a:srgbClr val="CC3300"/>
                </a:solidFill>
              </a:rPr>
              <a:t>Cryptography</a:t>
            </a:r>
            <a:r>
              <a:rPr lang="hu-HU" altLang="hu-HU" sz="2000" dirty="0">
                <a:solidFill>
                  <a:srgbClr val="CC3300"/>
                </a:solidFill>
              </a:rPr>
              <a:t>" protokollok </a:t>
            </a:r>
            <a:r>
              <a:rPr lang="hu-HU" altLang="hu-HU" sz="2000" dirty="0">
                <a:solidFill>
                  <a:schemeClr val="tx1"/>
                </a:solidFill>
              </a:rPr>
              <a:t>______________________________________________</a:t>
            </a:r>
            <a:r>
              <a:rPr lang="hu-HU" altLang="hu-HU" sz="2000" baseline="-10000" dirty="0"/>
              <a:t>ASSOCIATOR</a:t>
            </a:r>
            <a:r>
              <a:rPr lang="hu-HU" altLang="hu-HU" sz="2000" dirty="0">
                <a:solidFill>
                  <a:schemeClr val="tx1"/>
                </a:solidFill>
              </a:rPr>
              <a:t>___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00401F5-02A9-333D-E734-8F807B493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1403350"/>
            <a:ext cx="8229599" cy="4841875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2BD071A7-363A-8B25-8F6E-E3693DEA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1496402"/>
      </p:ext>
    </p:extLst>
  </p:cSld>
  <p:clrMapOvr>
    <a:masterClrMapping/>
  </p:clrMapOvr>
  <p:transition spd="slow" advTm="106392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átum helye 3">
            <a:extLst>
              <a:ext uri="{FF2B5EF4-FFF2-40B4-BE49-F238E27FC236}">
                <a16:creationId xmlns:a16="http://schemas.microsoft.com/office/drawing/2014/main" id="{7A1BCAE5-EA13-3215-5B56-BDF50675D89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B607EE-373A-4738-978A-0DAB7854BE6A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DD66675-EACE-0D65-874D-B3371237C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BC79A4A-AEF4-C035-E883-8F8CDF9F0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>
                <a:solidFill>
                  <a:srgbClr val="008000"/>
                </a:solidFill>
              </a:rPr>
              <a:t>KÉRDÉSEK?</a:t>
            </a:r>
          </a:p>
          <a:p>
            <a:pPr eaLnBrk="1" hangingPunct="1"/>
            <a:endParaRPr lang="hu-HU" altLang="hu-HU">
              <a:solidFill>
                <a:srgbClr val="008000"/>
              </a:solidFill>
            </a:endParaRPr>
          </a:p>
          <a:p>
            <a:pPr lvl="2" eaLnBrk="1" hangingPunct="1"/>
            <a:r>
              <a:rPr lang="hu-HU" altLang="hu-HU"/>
              <a:t>Dr Lőrincz István nyá. alez.</a:t>
            </a:r>
            <a:br>
              <a:rPr lang="hu-HU" altLang="hu-HU"/>
            </a:br>
            <a:r>
              <a:rPr lang="hu-HU" altLang="hu-HU"/>
              <a:t>1124 BUDAPEST Tamási 43 Fs 3.</a:t>
            </a:r>
            <a:br>
              <a:rPr lang="hu-HU" altLang="hu-HU"/>
            </a:br>
            <a:br>
              <a:rPr lang="hu-HU" altLang="hu-HU" b="1"/>
            </a:br>
            <a:r>
              <a:rPr lang="hu-HU" altLang="hu-HU"/>
              <a:t>Mobil: +36-30-9711-741</a:t>
            </a:r>
            <a:br>
              <a:rPr lang="hu-HU" altLang="hu-HU"/>
            </a:br>
            <a:r>
              <a:rPr lang="hu-HU" altLang="hu-HU"/>
              <a:t>Fax:   +36-1-395-4476</a:t>
            </a:r>
            <a:br>
              <a:rPr lang="hu-HU" altLang="hu-HU"/>
            </a:br>
            <a:r>
              <a:rPr lang="hu-HU" altLang="hu-HU"/>
              <a:t>eMail: </a:t>
            </a:r>
            <a:r>
              <a:rPr lang="hu-HU" altLang="hu-HU">
                <a:hlinkClick r:id="rId3" tooltip="blocked::mailto:asso@t-online.hu"/>
              </a:rPr>
              <a:t>asso@t-online.hu</a:t>
            </a:r>
            <a:endParaRPr lang="hu-HU" altLang="hu-HU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1B53E9B-E6A3-C040-4511-055C907B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52</a:t>
            </a:fld>
            <a:endParaRPr lang="hu-HU"/>
          </a:p>
        </p:txBody>
      </p:sp>
    </p:spTree>
  </p:cSld>
  <p:clrMapOvr>
    <a:masterClrMapping/>
  </p:clrMapOvr>
  <p:transition spd="slow" advTm="15874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>
            <a:extLst>
              <a:ext uri="{FF2B5EF4-FFF2-40B4-BE49-F238E27FC236}">
                <a16:creationId xmlns:a16="http://schemas.microsoft.com/office/drawing/2014/main" id="{72C72800-04FA-7520-BAD5-44C408D46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369" y="238539"/>
            <a:ext cx="8238631" cy="992371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u-HU" altLang="hu-HU" sz="2200" dirty="0"/>
              <a:t>4.8 A Quantum Informatikát felváltja  </a:t>
            </a:r>
            <a:br>
              <a:rPr lang="hu-HU" altLang="hu-HU" sz="2200" dirty="0"/>
            </a:br>
            <a:r>
              <a:rPr lang="hu-HU" altLang="hu-HU" sz="2200" dirty="0"/>
              <a:t>Quantum számítógép korszak ________________________________________</a:t>
            </a:r>
            <a:r>
              <a:rPr lang="hu-HU" altLang="hu-HU" sz="2200" baseline="-10000" dirty="0"/>
              <a:t>ASSOCIATOR</a:t>
            </a:r>
            <a:r>
              <a:rPr lang="hu-HU" altLang="hu-HU" sz="2200" dirty="0"/>
              <a:t>___</a:t>
            </a:r>
          </a:p>
        </p:txBody>
      </p:sp>
      <p:sp>
        <p:nvSpPr>
          <p:cNvPr id="32771" name="Tartalom helye 2">
            <a:extLst>
              <a:ext uri="{FF2B5EF4-FFF2-40B4-BE49-F238E27FC236}">
                <a16:creationId xmlns:a16="http://schemas.microsoft.com/office/drawing/2014/main" id="{14F40784-5667-D371-B549-54A1258E4410}"/>
              </a:ext>
            </a:extLst>
          </p:cNvPr>
          <p:cNvSpPr>
            <a:spLocks noGrp="1" noRot="1" noMove="1" noResize="1" noEditPoints="1" noAdjustHandles="1" noChangeArrowheads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/>
          </a:bodyPr>
          <a:lstStyle/>
          <a:p>
            <a:pPr>
              <a:buFont typeface="Wingdings"/>
              <a:buChar char="§"/>
            </a:pPr>
            <a:r>
              <a:rPr lang="hu-HU" altLang="hu-HU" sz="1900" dirty="0"/>
              <a:t>Mérföldkövek:</a:t>
            </a:r>
            <a:br>
              <a:rPr lang="hu-HU" altLang="hu-HU" sz="1900" dirty="0">
                <a:cs typeface="Arial"/>
              </a:rPr>
            </a:br>
            <a:r>
              <a:rPr lang="hu-HU" altLang="hu-HU" sz="1900" dirty="0">
                <a:cs typeface="Arial"/>
              </a:rPr>
              <a:t>-- </a:t>
            </a:r>
            <a:r>
              <a:rPr lang="hu-HU" sz="1900" dirty="0">
                <a:ea typeface="+mn-lt"/>
                <a:cs typeface="+mn-lt"/>
                <a:hlinkClick r:id="rId3"/>
              </a:rPr>
              <a:t>Paul </a:t>
            </a:r>
            <a:r>
              <a:rPr lang="hu-HU" sz="1900" dirty="0" err="1">
                <a:ea typeface="+mn-lt"/>
                <a:cs typeface="+mn-lt"/>
                <a:hlinkClick r:id="rId3"/>
              </a:rPr>
              <a:t>Benioff</a:t>
            </a:r>
            <a:r>
              <a:rPr lang="hu-HU" sz="1900" dirty="0">
                <a:ea typeface="+mn-lt"/>
                <a:cs typeface="+mn-lt"/>
              </a:rPr>
              <a:t> (1980 majd 1982) </a:t>
            </a:r>
            <a:r>
              <a:rPr lang="hu-HU" sz="1900" b="1" dirty="0">
                <a:solidFill>
                  <a:srgbClr val="00B050"/>
                </a:solidFill>
                <a:ea typeface="+mn-lt"/>
                <a:cs typeface="+mn-lt"/>
              </a:rPr>
              <a:t>cikkek a Quantum Turing Gépekről</a:t>
            </a:r>
            <a:br>
              <a:rPr lang="hu-HU" sz="1900" b="1" dirty="0">
                <a:solidFill>
                  <a:srgbClr val="00B050"/>
                </a:solidFill>
                <a:ea typeface="+mn-lt"/>
                <a:cs typeface="+mn-lt"/>
              </a:rPr>
            </a:br>
            <a:r>
              <a:rPr lang="hu-HU" sz="1900" b="1" dirty="0">
                <a:ea typeface="+mn-lt"/>
                <a:cs typeface="+mn-lt"/>
              </a:rPr>
              <a:t> </a:t>
            </a:r>
            <a:r>
              <a:rPr lang="hu-HU" sz="1900" dirty="0" err="1">
                <a:ea typeface="+mn-lt"/>
                <a:cs typeface="+mn-lt"/>
              </a:rPr>
              <a:t>bizonyitva</a:t>
            </a:r>
            <a:r>
              <a:rPr lang="hu-HU" sz="1900" dirty="0">
                <a:ea typeface="+mn-lt"/>
                <a:cs typeface="+mn-lt"/>
              </a:rPr>
              <a:t>, ami </a:t>
            </a:r>
            <a:r>
              <a:rPr lang="hu-HU" sz="1900" b="1" dirty="0" err="1">
                <a:solidFill>
                  <a:srgbClr val="00B050"/>
                </a:solidFill>
                <a:ea typeface="+mn-lt"/>
                <a:cs typeface="+mn-lt"/>
              </a:rPr>
              <a:t>Qbitekkel</a:t>
            </a:r>
            <a:r>
              <a:rPr lang="hu-HU" sz="1900" b="1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hu-HU" sz="1900" dirty="0">
                <a:ea typeface="+mn-lt"/>
                <a:cs typeface="+mn-lt"/>
              </a:rPr>
              <a:t>Quantum mechanikailag </a:t>
            </a:r>
            <a:r>
              <a:rPr lang="hu-HU" sz="1900" b="1" dirty="0">
                <a:solidFill>
                  <a:srgbClr val="00B050"/>
                </a:solidFill>
                <a:ea typeface="+mn-lt"/>
                <a:cs typeface="+mn-lt"/>
              </a:rPr>
              <a:t>lehetséges az </a:t>
            </a:r>
            <a:r>
              <a:rPr lang="hu-HU" sz="1900" b="1" dirty="0" err="1">
                <a:solidFill>
                  <a:srgbClr val="00B050"/>
                </a:solidFill>
                <a:ea typeface="+mn-lt"/>
                <a:cs typeface="+mn-lt"/>
              </a:rPr>
              <a:t>QTuring</a:t>
            </a:r>
            <a:r>
              <a:rPr lang="hu-HU" sz="1900" b="1" dirty="0">
                <a:solidFill>
                  <a:srgbClr val="00B050"/>
                </a:solidFill>
                <a:ea typeface="+mn-lt"/>
                <a:cs typeface="+mn-lt"/>
              </a:rPr>
              <a:t> géppel is és </a:t>
            </a:r>
            <a:r>
              <a:rPr lang="hu-HU" sz="1900" b="1" dirty="0" err="1">
                <a:solidFill>
                  <a:srgbClr val="00B050"/>
                </a:solidFill>
                <a:ea typeface="+mn-lt"/>
                <a:cs typeface="+mn-lt"/>
              </a:rPr>
              <a:t>visszont</a:t>
            </a:r>
            <a:r>
              <a:rPr lang="hu-HU" sz="1900" b="1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hu-HU" sz="1900" dirty="0">
                <a:ea typeface="+mn-lt"/>
                <a:cs typeface="+mn-lt"/>
              </a:rPr>
              <a:t>-- </a:t>
            </a:r>
            <a:r>
              <a:rPr lang="hu-HU" sz="1900" dirty="0">
                <a:ea typeface="+mn-lt"/>
                <a:cs typeface="+mn-lt"/>
                <a:hlinkClick r:id="rId4"/>
              </a:rPr>
              <a:t>Turing </a:t>
            </a:r>
            <a:r>
              <a:rPr lang="hu-HU" sz="1900" dirty="0" err="1">
                <a:ea typeface="+mn-lt"/>
                <a:cs typeface="+mn-lt"/>
                <a:hlinkClick r:id="rId4"/>
              </a:rPr>
              <a:t>machines</a:t>
            </a:r>
            <a:r>
              <a:rPr lang="hu-HU" altLang="hu-HU" sz="1900" dirty="0"/>
              <a:t> </a:t>
            </a:r>
            <a:r>
              <a:rPr lang="hu-HU" sz="1900" i="1" dirty="0" err="1">
                <a:ea typeface="+mn-lt"/>
                <a:cs typeface="+mn-lt"/>
              </a:rPr>
              <a:t>with</a:t>
            </a:r>
            <a:r>
              <a:rPr lang="hu-HU" sz="1900" i="1" dirty="0">
                <a:ea typeface="+mn-lt"/>
                <a:cs typeface="+mn-lt"/>
              </a:rPr>
              <a:t> </a:t>
            </a:r>
            <a:r>
              <a:rPr lang="hu-HU" sz="1900" i="1" dirty="0" err="1">
                <a:ea typeface="+mn-lt"/>
                <a:cs typeface="+mn-lt"/>
                <a:hlinkClick r:id="rId5"/>
              </a:rPr>
              <a:t>postselection</a:t>
            </a:r>
            <a:r>
              <a:rPr lang="hu-HU" sz="1900" dirty="0">
                <a:ea typeface="+mn-lt"/>
                <a:cs typeface="+mn-lt"/>
              </a:rPr>
              <a:t> </a:t>
            </a:r>
            <a:br>
              <a:rPr lang="hu-HU" sz="1900" dirty="0"/>
            </a:br>
            <a:r>
              <a:rPr lang="hu-HU" altLang="hu-HU" sz="1900" dirty="0"/>
              <a:t> -- </a:t>
            </a:r>
            <a:r>
              <a:rPr lang="hu-HU" sz="1900" b="1" dirty="0">
                <a:solidFill>
                  <a:srgbClr val="00B050"/>
                </a:solidFill>
                <a:ea typeface="+mn-lt"/>
                <a:cs typeface="+mn-lt"/>
              </a:rPr>
              <a:t>Richard </a:t>
            </a:r>
            <a:r>
              <a:rPr lang="hu-HU" sz="1900" b="1" dirty="0" err="1">
                <a:solidFill>
                  <a:srgbClr val="00B050"/>
                </a:solidFill>
                <a:ea typeface="+mn-lt"/>
                <a:cs typeface="+mn-lt"/>
              </a:rPr>
              <a:t>Feynman</a:t>
            </a:r>
            <a:r>
              <a:rPr lang="hu-HU" sz="1900" dirty="0">
                <a:ea typeface="+mn-lt"/>
                <a:cs typeface="+mn-lt"/>
              </a:rPr>
              <a:t> (1981) javaslata: </a:t>
            </a:r>
            <a:r>
              <a:rPr lang="hu-HU" sz="1900" b="1" dirty="0">
                <a:solidFill>
                  <a:srgbClr val="00B050"/>
                </a:solidFill>
                <a:ea typeface="+mn-lt"/>
                <a:cs typeface="+mn-lt"/>
              </a:rPr>
              <a:t>építsünk Quantum számítógépet</a:t>
            </a:r>
          </a:p>
          <a:p>
            <a:pPr marL="0" indent="0">
              <a:buNone/>
            </a:pPr>
            <a:r>
              <a:rPr lang="hu-HU" sz="1900" b="1" dirty="0">
                <a:cs typeface="Arial"/>
              </a:rPr>
              <a:t>      -- </a:t>
            </a:r>
            <a:r>
              <a:rPr lang="hu-HU" sz="2000" b="1" dirty="0">
                <a:solidFill>
                  <a:srgbClr val="00B050"/>
                </a:solidFill>
                <a:ea typeface="+mn-lt"/>
                <a:cs typeface="+mn-lt"/>
              </a:rPr>
              <a:t>David Deutsch</a:t>
            </a:r>
            <a:r>
              <a:rPr lang="hu-HU" sz="1500" dirty="0">
                <a:solidFill>
                  <a:srgbClr val="242424"/>
                </a:solidFill>
                <a:ea typeface="+mn-lt"/>
                <a:cs typeface="+mn-lt"/>
              </a:rPr>
              <a:t> (1985) </a:t>
            </a:r>
            <a:r>
              <a:rPr lang="hu-HU" sz="2000" b="1" dirty="0" err="1">
                <a:solidFill>
                  <a:srgbClr val="00B050"/>
                </a:solidFill>
                <a:ea typeface="+mn-lt"/>
                <a:cs typeface="+mn-lt"/>
              </a:rPr>
              <a:t>Universal</a:t>
            </a:r>
            <a:br>
              <a:rPr lang="hu-HU" sz="2000" b="1" dirty="0">
                <a:solidFill>
                  <a:srgbClr val="00B050"/>
                </a:solidFill>
                <a:ea typeface="+mn-lt"/>
                <a:cs typeface="+mn-lt"/>
              </a:rPr>
            </a:br>
            <a:r>
              <a:rPr lang="hu-HU" sz="2000" b="1" dirty="0">
                <a:solidFill>
                  <a:srgbClr val="00B050"/>
                </a:solidFill>
                <a:ea typeface="+mn-lt"/>
                <a:cs typeface="+mn-lt"/>
              </a:rPr>
              <a:t>      Quantum Computer</a:t>
            </a:r>
            <a:r>
              <a:rPr lang="hu-HU" sz="1500" dirty="0">
                <a:solidFill>
                  <a:srgbClr val="242424"/>
                </a:solidFill>
                <a:ea typeface="+mn-lt"/>
                <a:cs typeface="+mn-lt"/>
              </a:rPr>
              <a:t>: elmélet és gyakorlat</a:t>
            </a:r>
            <a:endParaRPr lang="hu-HU" sz="1900" b="1" dirty="0">
              <a:cs typeface="Arial"/>
            </a:endParaRPr>
          </a:p>
        </p:txBody>
      </p:sp>
      <p:pic>
        <p:nvPicPr>
          <p:cNvPr id="2" name="Kép 1" descr="A képen szöveg, Emberi arc, ruházat, mosoly látható&#10;&#10;Automatikusan generált leírás">
            <a:extLst>
              <a:ext uri="{FF2B5EF4-FFF2-40B4-BE49-F238E27FC236}">
                <a16:creationId xmlns:a16="http://schemas.microsoft.com/office/drawing/2014/main" id="{D68E08E2-8888-BA71-8F2E-644DC92093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42" r="32315" b="4"/>
          <a:stretch/>
        </p:blipFill>
        <p:spPr>
          <a:xfrm>
            <a:off x="5352589" y="1101806"/>
            <a:ext cx="3354971" cy="3692357"/>
          </a:xfrm>
          <a:prstGeom prst="rect">
            <a:avLst/>
          </a:prstGeom>
        </p:spPr>
      </p:pic>
      <p:sp>
        <p:nvSpPr>
          <p:cNvPr id="32772" name="Dátum helye 3">
            <a:extLst>
              <a:ext uri="{FF2B5EF4-FFF2-40B4-BE49-F238E27FC236}">
                <a16:creationId xmlns:a16="http://schemas.microsoft.com/office/drawing/2014/main" id="{58C51129-0EFB-4E0D-3AB8-47B8E776567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2865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0D6E8ACF-0245-4A5E-BB2B-5C26B4B8C70A}" type="datetime1">
              <a:rPr lang="hu-HU" altLang="hu-HU" sz="1800" smtClean="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2024. 07. 11.</a:t>
            </a:fld>
            <a:endParaRPr lang="en-GB" altLang="hu-HU" sz="180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2F3EE0B6-0A6B-D25C-89DD-C4F81123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065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>
            <a:extLst>
              <a:ext uri="{FF2B5EF4-FFF2-40B4-BE49-F238E27FC236}">
                <a16:creationId xmlns:a16="http://schemas.microsoft.com/office/drawing/2014/main" id="{E22FCED3-4BE8-0059-9897-DEBC4D3E2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400" dirty="0">
                <a:solidFill>
                  <a:srgbClr val="FF0000"/>
                </a:solidFill>
              </a:rPr>
              <a:t>2/2 Meddig jutottak a „klasszikusok”?:</a:t>
            </a:r>
            <a:br>
              <a:rPr lang="hu-HU" altLang="hu-HU" sz="2400" dirty="0">
                <a:solidFill>
                  <a:srgbClr val="FF0000"/>
                </a:solidFill>
                <a:cs typeface="Arial"/>
              </a:rPr>
            </a:br>
            <a:r>
              <a:rPr lang="hu-HU" altLang="hu-HU" sz="2000" dirty="0">
                <a:solidFill>
                  <a:srgbClr val="FF0000"/>
                </a:solidFill>
                <a:cs typeface="Arial"/>
              </a:rPr>
              <a:t>-- Az általános relativitás elméletig – messzire, de nem eléggé!</a:t>
            </a:r>
            <a:br>
              <a:rPr lang="hu-HU" altLang="hu-HU" sz="2000" dirty="0">
                <a:solidFill>
                  <a:srgbClr val="FF0000"/>
                </a:solidFill>
              </a:rPr>
            </a:br>
            <a:r>
              <a:rPr lang="hu-HU" altLang="hu-HU" sz="2000" dirty="0">
                <a:solidFill>
                  <a:schemeClr val="tx1"/>
                </a:solidFill>
              </a:rPr>
              <a:t>______________________________________________</a:t>
            </a:r>
            <a:r>
              <a:rPr lang="hu-HU" altLang="hu-HU" sz="2000" baseline="-10000" dirty="0"/>
              <a:t>ASSOCIATOR</a:t>
            </a:r>
            <a:r>
              <a:rPr lang="hu-HU" altLang="hu-HU" sz="2000" dirty="0">
                <a:solidFill>
                  <a:schemeClr val="tx1"/>
                </a:solidFill>
              </a:rPr>
              <a:t>___</a:t>
            </a:r>
            <a:endParaRPr lang="hu-HU" altLang="hu-HU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3" name="Tartalom helye 2" descr="A képen szöveg, épület, ég, sor látható&#10;&#10;Automatikusan generált leírás">
            <a:extLst>
              <a:ext uri="{FF2B5EF4-FFF2-40B4-BE49-F238E27FC236}">
                <a16:creationId xmlns:a16="http://schemas.microsoft.com/office/drawing/2014/main" id="{50501FB9-C781-E892-616F-33A340F3F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9074" y="1391126"/>
            <a:ext cx="8229600" cy="4134103"/>
          </a:xfrm>
        </p:spPr>
      </p:pic>
      <p:sp>
        <p:nvSpPr>
          <p:cNvPr id="10244" name="Dátum helye 3">
            <a:extLst>
              <a:ext uri="{FF2B5EF4-FFF2-40B4-BE49-F238E27FC236}">
                <a16:creationId xmlns:a16="http://schemas.microsoft.com/office/drawing/2014/main" id="{3AF6371A-2D3F-A42E-03AA-9981D15B13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1359DB-AF27-4540-A60B-43C82C16B161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01A2D0D2-BDEF-3A0D-3AFA-C75FAC78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54" y="6129771"/>
            <a:ext cx="2133600" cy="476250"/>
          </a:xfrm>
        </p:spPr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6</a:t>
            </a:fld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51A19CB-FA5E-50DC-2DF7-D583364C7C18}"/>
              </a:ext>
            </a:extLst>
          </p:cNvPr>
          <p:cNvSpPr txBox="1"/>
          <p:nvPr/>
        </p:nvSpPr>
        <p:spPr>
          <a:xfrm>
            <a:off x="912090" y="5541818"/>
            <a:ext cx="323965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200">
                <a:latin typeface="Arial"/>
                <a:cs typeface="Arial"/>
                <a:hlinkClick r:id="rId4"/>
              </a:rPr>
              <a:t>240605-Einstein field equations - Wikipedia</a:t>
            </a:r>
            <a:endParaRPr lang="hu-HU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22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>
            <a:extLst>
              <a:ext uri="{FF2B5EF4-FFF2-40B4-BE49-F238E27FC236}">
                <a16:creationId xmlns:a16="http://schemas.microsoft.com/office/drawing/2014/main" id="{E22FCED3-4BE8-0059-9897-DEBC4D3E2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400" dirty="0">
                <a:solidFill>
                  <a:srgbClr val="FF0000"/>
                </a:solidFill>
              </a:rPr>
              <a:t>2/3 </a:t>
            </a:r>
            <a:r>
              <a:rPr lang="hu-HU" altLang="hu-HU" sz="2400" dirty="0" err="1">
                <a:solidFill>
                  <a:srgbClr val="FF0000"/>
                </a:solidFill>
              </a:rPr>
              <a:t>Qbit</a:t>
            </a:r>
            <a:r>
              <a:rPr lang="hu-HU" altLang="hu-HU" sz="2400" dirty="0">
                <a:solidFill>
                  <a:srgbClr val="FF0000"/>
                </a:solidFill>
              </a:rPr>
              <a:t>, Quantum állapot, Quantum összefonódás</a:t>
            </a:r>
            <a:br>
              <a:rPr lang="hu-HU" altLang="hu-HU" sz="2400" dirty="0"/>
            </a:br>
            <a:r>
              <a:rPr lang="hu-HU" altLang="hu-HU" sz="2400" dirty="0">
                <a:solidFill>
                  <a:srgbClr val="FF0000"/>
                </a:solidFill>
              </a:rPr>
              <a:t>(Egy alapvetően új szemlélet KELL!)</a:t>
            </a:r>
            <a:br>
              <a:rPr lang="hu-HU" altLang="hu-HU" sz="3200" dirty="0"/>
            </a:br>
            <a:r>
              <a:rPr lang="hu-HU" altLang="hu-HU" sz="2000" dirty="0">
                <a:solidFill>
                  <a:schemeClr val="tx1"/>
                </a:solidFill>
              </a:rPr>
              <a:t>______________________________________________</a:t>
            </a:r>
            <a:r>
              <a:rPr lang="hu-HU" altLang="hu-HU" sz="2000" baseline="-10000" dirty="0"/>
              <a:t>ASSOCIATOR</a:t>
            </a:r>
            <a:r>
              <a:rPr lang="hu-HU" altLang="hu-HU" sz="2000" dirty="0">
                <a:solidFill>
                  <a:schemeClr val="tx1"/>
                </a:solidFill>
              </a:rPr>
              <a:t>___</a:t>
            </a:r>
          </a:p>
        </p:txBody>
      </p:sp>
      <p:sp>
        <p:nvSpPr>
          <p:cNvPr id="10243" name="Tartalom helye 2">
            <a:extLst>
              <a:ext uri="{FF2B5EF4-FFF2-40B4-BE49-F238E27FC236}">
                <a16:creationId xmlns:a16="http://schemas.microsoft.com/office/drawing/2014/main" id="{C44B57B1-444A-C048-F551-0FCB45FB5F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560513"/>
            <a:ext cx="8229600" cy="4527550"/>
          </a:xfrm>
        </p:spPr>
        <p:txBody>
          <a:bodyPr/>
          <a:lstStyle/>
          <a:p>
            <a:r>
              <a:rPr lang="hu-HU" altLang="hu-HU" sz="2000"/>
              <a:t>A klasszikus és a kvantum szemlélet  különbségei (determinizmus – indeterminizmus)</a:t>
            </a:r>
          </a:p>
          <a:p>
            <a:r>
              <a:rPr lang="hu-HU" altLang="hu-HU" sz="2000"/>
              <a:t>Koppenhágai konferencia</a:t>
            </a:r>
          </a:p>
          <a:p>
            <a:r>
              <a:rPr lang="hu-HU" altLang="hu-HU" sz="2000"/>
              <a:t>A kvantum világban nincs más kapaszkodó: bármely állítás </a:t>
            </a:r>
            <a:r>
              <a:rPr lang="hu-HU" altLang="hu-HU" sz="2000" err="1"/>
              <a:t>acsa</a:t>
            </a:r>
            <a:r>
              <a:rPr lang="hu-HU" altLang="hu-HU" sz="2000"/>
              <a:t> igaz, ha összhangban van a természettel (kritikus megfigyelés készlet)</a:t>
            </a:r>
          </a:p>
          <a:p>
            <a:r>
              <a:rPr lang="hu-HU" altLang="hu-HU" sz="2000"/>
              <a:t>Új jelentést nyer az információ: megjelent a kvantum információ – egy új kalkulussal (és a névegyezés visszásságaival) azaz</a:t>
            </a:r>
          </a:p>
          <a:p>
            <a:r>
              <a:rPr lang="hu-HU" altLang="hu-HU" sz="2000"/>
              <a:t>A </a:t>
            </a:r>
            <a:r>
              <a:rPr lang="hu-HU" altLang="hu-HU" sz="2000" err="1"/>
              <a:t>Kazualitás</a:t>
            </a:r>
            <a:r>
              <a:rPr lang="hu-HU" altLang="hu-HU" sz="2000"/>
              <a:t> eltűnik, helyébe a kvantum statisztika, az esszenciális véletlen lép</a:t>
            </a:r>
          </a:p>
          <a:p>
            <a:r>
              <a:rPr lang="hu-HU" altLang="hu-HU" sz="2000"/>
              <a:t>Az Állapotfüggvény:  </a:t>
            </a:r>
            <a:r>
              <a:rPr 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ψ</a:t>
            </a:r>
            <a:r>
              <a:rPr lang="hu-HU" sz="2400" b="1">
                <a:latin typeface="Arial" panose="020B0604020202020204" pitchFamily="34" charset="0"/>
              </a:rPr>
              <a:t> </a:t>
            </a:r>
            <a:r>
              <a:rPr lang="hu-HU" sz="2000" b="1">
                <a:solidFill>
                  <a:srgbClr val="008000"/>
                </a:solidFill>
                <a:latin typeface="Arial" panose="020B0604020202020204" pitchFamily="34" charset="0"/>
              </a:rPr>
              <a:t>– mit fejez ki és hogyan, reprezentációk, argumentumok és más tulajdonságok</a:t>
            </a:r>
            <a:endParaRPr lang="el-GR" sz="2000" b="1">
              <a:solidFill>
                <a:srgbClr val="008000"/>
              </a:solidFill>
              <a:latin typeface="MS Shell Dlg 2" panose="020B0604030504040204" pitchFamily="34" charset="0"/>
            </a:endParaRPr>
          </a:p>
          <a:p>
            <a:endParaRPr lang="hu-HU" altLang="hu-HU" sz="2000"/>
          </a:p>
        </p:txBody>
      </p:sp>
      <p:sp>
        <p:nvSpPr>
          <p:cNvPr id="10244" name="Dátum helye 3">
            <a:extLst>
              <a:ext uri="{FF2B5EF4-FFF2-40B4-BE49-F238E27FC236}">
                <a16:creationId xmlns:a16="http://schemas.microsoft.com/office/drawing/2014/main" id="{3AF6371A-2D3F-A42E-03AA-9981D15B13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1359DB-AF27-4540-A60B-43C82C16B161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E00C7B6-03DA-2E8F-7654-44851A2D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>
            <a:extLst>
              <a:ext uri="{FF2B5EF4-FFF2-40B4-BE49-F238E27FC236}">
                <a16:creationId xmlns:a16="http://schemas.microsoft.com/office/drawing/2014/main" id="{E22FCED3-4BE8-0059-9897-DEBC4D3E2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400" dirty="0">
                <a:solidFill>
                  <a:srgbClr val="FF0000"/>
                </a:solidFill>
              </a:rPr>
              <a:t>2/4 </a:t>
            </a:r>
            <a:r>
              <a:rPr lang="hu-HU" altLang="hu-HU" sz="2400" dirty="0" err="1">
                <a:solidFill>
                  <a:srgbClr val="FF0000"/>
                </a:solidFill>
              </a:rPr>
              <a:t>Qbit</a:t>
            </a:r>
            <a:r>
              <a:rPr lang="hu-HU" altLang="hu-HU" sz="2400" dirty="0">
                <a:solidFill>
                  <a:srgbClr val="FF0000"/>
                </a:solidFill>
              </a:rPr>
              <a:t>, Quantum állapotok, Quantum összefonódás</a:t>
            </a:r>
            <a:br>
              <a:rPr lang="hu-HU" altLang="hu-HU" sz="2400" dirty="0"/>
            </a:br>
            <a:r>
              <a:rPr lang="hu-HU" altLang="hu-HU" sz="2400" dirty="0">
                <a:solidFill>
                  <a:srgbClr val="FF0000"/>
                </a:solidFill>
              </a:rPr>
              <a:t>(Az alapvetően új szemlélet </a:t>
            </a:r>
            <a:r>
              <a:rPr lang="hu-HU" altLang="hu-HU" sz="2400" dirty="0" err="1">
                <a:solidFill>
                  <a:srgbClr val="FF0000"/>
                </a:solidFill>
              </a:rPr>
              <a:t>kifejeződései</a:t>
            </a:r>
            <a:r>
              <a:rPr lang="hu-HU" altLang="hu-HU" sz="2400" dirty="0">
                <a:solidFill>
                  <a:srgbClr val="FF0000"/>
                </a:solidFill>
              </a:rPr>
              <a:t>)</a:t>
            </a:r>
            <a:br>
              <a:rPr lang="hu-HU" altLang="hu-HU" sz="3200" dirty="0"/>
            </a:br>
            <a:r>
              <a:rPr lang="hu-HU" altLang="hu-HU" sz="2000" dirty="0">
                <a:solidFill>
                  <a:schemeClr val="tx1"/>
                </a:solidFill>
              </a:rPr>
              <a:t>______________________________________________</a:t>
            </a:r>
            <a:r>
              <a:rPr lang="hu-HU" altLang="hu-HU" sz="2000" baseline="-10000" dirty="0"/>
              <a:t>ASSOCIATOR</a:t>
            </a:r>
            <a:r>
              <a:rPr lang="hu-HU" altLang="hu-HU" sz="2000" dirty="0">
                <a:solidFill>
                  <a:schemeClr val="tx1"/>
                </a:solidFill>
              </a:rPr>
              <a:t>___</a:t>
            </a:r>
          </a:p>
        </p:txBody>
      </p:sp>
      <p:pic>
        <p:nvPicPr>
          <p:cNvPr id="3" name="Tartalom helye 2">
            <a:extLst>
              <a:ext uri="{FF2B5EF4-FFF2-40B4-BE49-F238E27FC236}">
                <a16:creationId xmlns:a16="http://schemas.microsoft.com/office/drawing/2014/main" id="{F3316280-B780-28A1-385A-8430C076E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6087" y="1268760"/>
            <a:ext cx="8229600" cy="2908663"/>
          </a:xfrm>
        </p:spPr>
      </p:pic>
      <p:sp>
        <p:nvSpPr>
          <p:cNvPr id="10244" name="Dátum helye 3">
            <a:extLst>
              <a:ext uri="{FF2B5EF4-FFF2-40B4-BE49-F238E27FC236}">
                <a16:creationId xmlns:a16="http://schemas.microsoft.com/office/drawing/2014/main" id="{3AF6371A-2D3F-A42E-03AA-9981D15B13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1359DB-AF27-4540-A60B-43C82C16B161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E3C572A2-A803-E245-C915-6A20096E4DF4}"/>
              </a:ext>
            </a:extLst>
          </p:cNvPr>
          <p:cNvSpPr/>
          <p:nvPr/>
        </p:nvSpPr>
        <p:spPr>
          <a:xfrm>
            <a:off x="423861" y="4177423"/>
            <a:ext cx="8218487" cy="20678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Bit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26FFFEE-CE49-594B-1DB8-A4D5618E341A}"/>
              </a:ext>
            </a:extLst>
          </p:cNvPr>
          <p:cNvSpPr txBox="1"/>
          <p:nvPr/>
        </p:nvSpPr>
        <p:spPr>
          <a:xfrm>
            <a:off x="683568" y="4488857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/>
              <a:t>Bit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78B3A54-9A3F-2E4B-7E1F-BD6721DD3E1F}"/>
              </a:ext>
            </a:extLst>
          </p:cNvPr>
          <p:cNvSpPr txBox="1"/>
          <p:nvPr/>
        </p:nvSpPr>
        <p:spPr>
          <a:xfrm>
            <a:off x="1552835" y="4478976"/>
            <a:ext cx="1003801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hu-HU" sz="3200" b="1">
                <a:latin typeface="Arial"/>
                <a:cs typeface="Arial"/>
              </a:rPr>
              <a:t>Qbit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9A17D85-B5B3-409B-D1C4-C0FC6AF94B19}"/>
              </a:ext>
            </a:extLst>
          </p:cNvPr>
          <p:cNvSpPr txBox="1"/>
          <p:nvPr/>
        </p:nvSpPr>
        <p:spPr>
          <a:xfrm>
            <a:off x="2607466" y="4468447"/>
            <a:ext cx="5686172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hu-HU" sz="3200" b="1">
                <a:latin typeface="Arial"/>
                <a:cs typeface="Arial"/>
              </a:rPr>
              <a:t>Qbittel kifejezhető állapotok</a:t>
            </a:r>
            <a:r>
              <a:rPr lang="hu-HU">
                <a:latin typeface="Arial"/>
                <a:cs typeface="Arial"/>
              </a:rPr>
              <a:t>: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E04C122-755C-A968-1262-C8BE5605DB7E}"/>
              </a:ext>
            </a:extLst>
          </p:cNvPr>
          <p:cNvSpPr txBox="1"/>
          <p:nvPr/>
        </p:nvSpPr>
        <p:spPr>
          <a:xfrm>
            <a:off x="719894" y="5629901"/>
            <a:ext cx="3392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/>
              <a:t>Állapotfüggvény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5E46537-03AD-2C0A-BB2B-6D174CFB2A90}"/>
              </a:ext>
            </a:extLst>
          </p:cNvPr>
          <p:cNvSpPr txBox="1"/>
          <p:nvPr/>
        </p:nvSpPr>
        <p:spPr>
          <a:xfrm>
            <a:off x="2607466" y="4913464"/>
            <a:ext cx="669759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2800" b="1">
                <a:latin typeface="Arial"/>
                <a:cs typeface="Arial"/>
              </a:rPr>
              <a:t>Qbittel  végrehajtható műveletek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54AB4449-6C13-6D9C-7891-E651328B497A}"/>
              </a:ext>
            </a:extLst>
          </p:cNvPr>
          <p:cNvSpPr txBox="1"/>
          <p:nvPr/>
        </p:nvSpPr>
        <p:spPr>
          <a:xfrm>
            <a:off x="683568" y="5324102"/>
            <a:ext cx="808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008000"/>
                </a:solidFill>
                <a:hlinkClick r:id="rId4"/>
              </a:rPr>
              <a:t>210210-(87) Kvantumszámitógépről 1 percben (Magyarul) - YouTube.htm</a:t>
            </a:r>
            <a:endParaRPr lang="hu-HU" b="1" dirty="0">
              <a:solidFill>
                <a:srgbClr val="008000"/>
              </a:solidFill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D4F9070-9D77-0264-CFDD-5E524FA1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015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>
            <a:extLst>
              <a:ext uri="{FF2B5EF4-FFF2-40B4-BE49-F238E27FC236}">
                <a16:creationId xmlns:a16="http://schemas.microsoft.com/office/drawing/2014/main" id="{E22FCED3-4BE8-0059-9897-DEBC4D3E2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400">
                <a:solidFill>
                  <a:srgbClr val="FF0000"/>
                </a:solidFill>
              </a:rPr>
              <a:t>2/5 </a:t>
            </a:r>
            <a:r>
              <a:rPr lang="hu-HU" altLang="hu-HU" sz="2400" err="1">
                <a:solidFill>
                  <a:srgbClr val="FF0000"/>
                </a:solidFill>
              </a:rPr>
              <a:t>Qbit</a:t>
            </a:r>
            <a:r>
              <a:rPr lang="hu-HU" altLang="hu-HU" sz="2400">
                <a:solidFill>
                  <a:srgbClr val="FF0000"/>
                </a:solidFill>
              </a:rPr>
              <a:t> Tipus1: Szimulált atom</a:t>
            </a:r>
            <a:br>
              <a:rPr lang="hu-HU" altLang="hu-HU" sz="2400"/>
            </a:br>
            <a:r>
              <a:rPr lang="hu-HU" altLang="hu-HU" sz="2400">
                <a:solidFill>
                  <a:srgbClr val="FF0000"/>
                </a:solidFill>
              </a:rPr>
              <a:t> (Szupravezető </a:t>
            </a:r>
            <a:r>
              <a:rPr lang="hu-HU" altLang="hu-HU" sz="2400" err="1">
                <a:solidFill>
                  <a:srgbClr val="FF0000"/>
                </a:solidFill>
              </a:rPr>
              <a:t>anharmónikus</a:t>
            </a:r>
            <a:r>
              <a:rPr lang="hu-HU" altLang="hu-HU" sz="2400">
                <a:solidFill>
                  <a:srgbClr val="FF0000"/>
                </a:solidFill>
              </a:rPr>
              <a:t> rezgőkör)</a:t>
            </a:r>
            <a:br>
              <a:rPr lang="hu-HU" altLang="hu-HU" sz="3200"/>
            </a:br>
            <a:r>
              <a:rPr lang="hu-HU" altLang="hu-HU" sz="2000">
                <a:solidFill>
                  <a:schemeClr val="tx1"/>
                </a:solidFill>
              </a:rPr>
              <a:t>______________________________________________</a:t>
            </a:r>
            <a:r>
              <a:rPr lang="hu-HU" altLang="hu-HU" sz="2000" baseline="-10000"/>
              <a:t>ASSOCIATOR</a:t>
            </a:r>
            <a:r>
              <a:rPr lang="hu-HU" altLang="hu-HU" sz="2000">
                <a:solidFill>
                  <a:schemeClr val="tx1"/>
                </a:solidFill>
              </a:rPr>
              <a:t>___</a:t>
            </a:r>
          </a:p>
        </p:txBody>
      </p:sp>
      <p:sp>
        <p:nvSpPr>
          <p:cNvPr id="10244" name="Dátum helye 3">
            <a:extLst>
              <a:ext uri="{FF2B5EF4-FFF2-40B4-BE49-F238E27FC236}">
                <a16:creationId xmlns:a16="http://schemas.microsoft.com/office/drawing/2014/main" id="{3AF6371A-2D3F-A42E-03AA-9981D15B13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1359DB-AF27-4540-A60B-43C82C16B161}" type="datetime1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2024. 07. 11.</a:t>
            </a:fld>
            <a:endParaRPr lang="en-GB" altLang="hu-HU" sz="140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5F62255-D00B-E590-EE57-9E5F7F67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23" y="1410525"/>
            <a:ext cx="6692995" cy="5072516"/>
          </a:xfrm>
        </p:spPr>
        <p:txBody>
          <a:bodyPr/>
          <a:lstStyle/>
          <a:p>
            <a:r>
              <a:rPr lang="hu-HU" sz="1600" b="1" dirty="0">
                <a:solidFill>
                  <a:srgbClr val="202122"/>
                </a:solidFill>
                <a:ea typeface="+mn-lt"/>
                <a:cs typeface="+mn-lt"/>
              </a:rPr>
              <a:t>Szupravezető </a:t>
            </a:r>
            <a:r>
              <a:rPr lang="hu-HU" sz="1600" b="1" dirty="0" err="1">
                <a:solidFill>
                  <a:srgbClr val="202122"/>
                </a:solidFill>
                <a:ea typeface="+mn-lt"/>
                <a:cs typeface="+mn-lt"/>
              </a:rPr>
              <a:t>quantum</a:t>
            </a:r>
            <a:r>
              <a:rPr lang="hu-HU" sz="1600" b="1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hu-HU" sz="1600" b="1" dirty="0" err="1">
                <a:solidFill>
                  <a:srgbClr val="202122"/>
                </a:solidFill>
                <a:ea typeface="+mn-lt"/>
                <a:cs typeface="+mn-lt"/>
              </a:rPr>
              <a:t>computing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 is része a  </a:t>
            </a:r>
            <a:r>
              <a:rPr lang="hu-HU" sz="1600" dirty="0">
                <a:ea typeface="+mn-lt"/>
                <a:cs typeface="+mn-lt"/>
                <a:hlinkClick r:id="rId3"/>
              </a:rPr>
              <a:t>szilárdtest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hu-HU" sz="1600" dirty="0" err="1">
                <a:solidFill>
                  <a:srgbClr val="202122"/>
                </a:solidFill>
                <a:ea typeface="+mn-lt"/>
                <a:cs typeface="+mn-lt"/>
              </a:rPr>
              <a:t>quantum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 számitásnak (megvalósítója egy </a:t>
            </a:r>
            <a:r>
              <a:rPr lang="hu-HU" sz="1600" dirty="0">
                <a:ea typeface="+mn-lt"/>
                <a:cs typeface="+mn-lt"/>
                <a:hlinkClick r:id="rId4"/>
              </a:rPr>
              <a:t>szupravezető áramkör típus</a:t>
            </a:r>
            <a:r>
              <a:rPr lang="hu-HU" sz="1600" dirty="0">
                <a:solidFill>
                  <a:srgbClr val="000000"/>
                </a:solidFill>
                <a:ea typeface="+mn-lt"/>
                <a:cs typeface="+mn-lt"/>
              </a:rPr>
              <a:t>, amely egy mesterséges atomot szimulál </a:t>
            </a:r>
            <a:r>
              <a:rPr lang="hu-HU" sz="1600" dirty="0" err="1">
                <a:solidFill>
                  <a:srgbClr val="000000"/>
                </a:solidFill>
                <a:ea typeface="+mn-lt"/>
                <a:cs typeface="+mn-lt"/>
              </a:rPr>
              <a:t>Qbit</a:t>
            </a:r>
            <a:r>
              <a:rPr lang="hu-HU" sz="1600" dirty="0">
                <a:solidFill>
                  <a:srgbClr val="000000"/>
                </a:solidFill>
                <a:ea typeface="+mn-lt"/>
                <a:cs typeface="+mn-lt"/>
              </a:rPr>
              <a:t> megvalósításként -- és amely más néven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hu-HU" sz="1600" dirty="0" err="1">
                <a:ea typeface="+mn-lt"/>
                <a:cs typeface="+mn-lt"/>
                <a:hlinkClick r:id="rId5"/>
              </a:rPr>
              <a:t>quantum</a:t>
            </a:r>
            <a:r>
              <a:rPr lang="hu-HU" sz="1600" dirty="0">
                <a:ea typeface="+mn-lt"/>
                <a:cs typeface="+mn-lt"/>
                <a:hlinkClick r:id="rId5"/>
              </a:rPr>
              <a:t> pontként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 ismert).  A  szupravezető </a:t>
            </a:r>
            <a:r>
              <a:rPr lang="hu-HU" sz="1600" dirty="0" err="1">
                <a:solidFill>
                  <a:srgbClr val="202122"/>
                </a:solidFill>
                <a:ea typeface="+mn-lt"/>
                <a:cs typeface="+mn-lt"/>
              </a:rPr>
              <a:t>Qbitnek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 két állapota van: az </a:t>
            </a:r>
            <a:r>
              <a:rPr lang="hu-HU" sz="1600" dirty="0">
                <a:ea typeface="+mn-lt"/>
                <a:cs typeface="+mn-lt"/>
                <a:hlinkClick r:id="rId6"/>
              </a:rPr>
              <a:t>alap-állapot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 és a </a:t>
            </a:r>
            <a:r>
              <a:rPr lang="hu-HU" sz="1600" dirty="0">
                <a:ea typeface="+mn-lt"/>
                <a:cs typeface="+mn-lt"/>
                <a:hlinkClick r:id="rId7"/>
              </a:rPr>
              <a:t>gerjesztett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, jelölve |𝑔⟩ and |𝑒⟩.</a:t>
            </a:r>
            <a:r>
              <a:rPr lang="hu-HU" sz="1600" baseline="30000" dirty="0">
                <a:solidFill>
                  <a:srgbClr val="000000"/>
                </a:solidFill>
                <a:ea typeface="+mn-lt"/>
                <a:cs typeface="+mn-lt"/>
                <a:hlinkClick r:id="rId8"/>
              </a:rPr>
              <a:t>[</a:t>
            </a:r>
            <a:r>
              <a:rPr lang="hu-HU" sz="1600" baseline="30000" dirty="0">
                <a:ea typeface="+mn-lt"/>
                <a:cs typeface="+mn-lt"/>
                <a:hlinkClick r:id="rId8"/>
              </a:rPr>
              <a:t>1]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 Ez a legelterjedtebb: </a:t>
            </a:r>
            <a:r>
              <a:rPr lang="hu-HU" sz="1600" dirty="0">
                <a:ea typeface="+mn-lt"/>
                <a:cs typeface="+mn-lt"/>
                <a:hlinkClick r:id="rId9"/>
              </a:rPr>
              <a:t>Google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,</a:t>
            </a:r>
            <a:r>
              <a:rPr lang="hu-HU" sz="1600" baseline="30000" dirty="0">
                <a:ea typeface="+mn-lt"/>
                <a:cs typeface="+mn-lt"/>
                <a:hlinkClick r:id="rId10"/>
              </a:rPr>
              <a:t>[2]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hu-HU" sz="1600" dirty="0">
                <a:ea typeface="+mn-lt"/>
                <a:cs typeface="+mn-lt"/>
                <a:hlinkClick r:id="rId11"/>
              </a:rPr>
              <a:t>IBM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,</a:t>
            </a:r>
            <a:r>
              <a:rPr lang="hu-HU" sz="1600" baseline="30000" dirty="0">
                <a:ea typeface="+mn-lt"/>
                <a:cs typeface="+mn-lt"/>
                <a:hlinkClick r:id="rId12"/>
              </a:rPr>
              <a:t>[3]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hu-HU" sz="1600" dirty="0">
                <a:ea typeface="+mn-lt"/>
                <a:cs typeface="+mn-lt"/>
                <a:hlinkClick r:id="rId13"/>
              </a:rPr>
              <a:t>IMEC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,</a:t>
            </a:r>
            <a:r>
              <a:rPr lang="hu-HU" sz="1600" baseline="30000" dirty="0">
                <a:ea typeface="+mn-lt"/>
                <a:cs typeface="+mn-lt"/>
                <a:hlinkClick r:id="rId14"/>
              </a:rPr>
              <a:t>[4]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hu-HU" sz="1600" dirty="0">
                <a:ea typeface="+mn-lt"/>
                <a:cs typeface="+mn-lt"/>
                <a:hlinkClick r:id="rId15"/>
              </a:rPr>
              <a:t>BBN Technologies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,</a:t>
            </a:r>
            <a:r>
              <a:rPr lang="hu-HU" sz="1600" baseline="30000" dirty="0">
                <a:ea typeface="+mn-lt"/>
                <a:cs typeface="+mn-lt"/>
                <a:hlinkClick r:id="rId16"/>
              </a:rPr>
              <a:t>[5]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hu-HU" sz="1600" dirty="0" err="1">
                <a:ea typeface="+mn-lt"/>
                <a:cs typeface="+mn-lt"/>
                <a:hlinkClick r:id="rId17"/>
              </a:rPr>
              <a:t>Rigetti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,</a:t>
            </a:r>
            <a:r>
              <a:rPr lang="hu-HU" sz="1600" baseline="30000" dirty="0">
                <a:ea typeface="+mn-lt"/>
                <a:cs typeface="+mn-lt"/>
                <a:hlinkClick r:id="rId18"/>
              </a:rPr>
              <a:t>[6]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 and </a:t>
            </a:r>
            <a:r>
              <a:rPr lang="hu-HU" sz="1600" dirty="0">
                <a:ea typeface="+mn-lt"/>
                <a:cs typeface="+mn-lt"/>
                <a:hlinkClick r:id="rId19"/>
              </a:rPr>
              <a:t>Intel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.</a:t>
            </a:r>
            <a:r>
              <a:rPr lang="hu-HU" sz="1600" baseline="30000" dirty="0">
                <a:ea typeface="+mn-lt"/>
                <a:cs typeface="+mn-lt"/>
                <a:hlinkClick r:id="rId20"/>
              </a:rPr>
              <a:t>[7]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 Több folyó QPU (</a:t>
            </a:r>
            <a:r>
              <a:rPr lang="hu-HU" sz="1600" dirty="0" err="1">
                <a:ea typeface="+mn-lt"/>
                <a:cs typeface="+mn-lt"/>
                <a:hlinkClick r:id="rId21"/>
              </a:rPr>
              <a:t>quantum</a:t>
            </a:r>
            <a:r>
              <a:rPr lang="hu-HU" sz="1600" dirty="0">
                <a:ea typeface="+mn-lt"/>
                <a:cs typeface="+mn-lt"/>
                <a:hlinkClick r:id="rId21"/>
              </a:rPr>
              <a:t> </a:t>
            </a:r>
            <a:r>
              <a:rPr lang="hu-HU" sz="1600" dirty="0" err="1">
                <a:ea typeface="+mn-lt"/>
                <a:cs typeface="+mn-lt"/>
                <a:hlinkClick r:id="rId21"/>
              </a:rPr>
              <a:t>processing</a:t>
            </a:r>
            <a:r>
              <a:rPr lang="hu-HU" sz="1600" dirty="0">
                <a:ea typeface="+mn-lt"/>
                <a:cs typeface="+mn-lt"/>
                <a:hlinkClick r:id="rId21"/>
              </a:rPr>
              <a:t> </a:t>
            </a:r>
            <a:r>
              <a:rPr lang="hu-HU" sz="1600" dirty="0" err="1">
                <a:ea typeface="+mn-lt"/>
                <a:cs typeface="+mn-lt"/>
                <a:hlinkClick r:id="rId21"/>
              </a:rPr>
              <a:t>units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, vagy </a:t>
            </a:r>
            <a:r>
              <a:rPr lang="hu-HU" sz="1600" dirty="0" err="1">
                <a:solidFill>
                  <a:srgbClr val="202122"/>
                </a:solidFill>
                <a:ea typeface="+mn-lt"/>
                <a:cs typeface="+mn-lt"/>
              </a:rPr>
              <a:t>quantum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 chip) fejlesztés alapja.</a:t>
            </a:r>
            <a:endParaRPr lang="hu-HU" sz="1600" dirty="0">
              <a:solidFill>
                <a:srgbClr val="202122"/>
              </a:solidFill>
              <a:cs typeface="Arial"/>
            </a:endParaRPr>
          </a:p>
          <a:p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 2016 májusában 9 </a:t>
            </a:r>
            <a:r>
              <a:rPr lang="hu-HU" sz="1600" dirty="0" err="1">
                <a:solidFill>
                  <a:srgbClr val="202122"/>
                </a:solidFill>
                <a:ea typeface="+mn-lt"/>
                <a:cs typeface="+mn-lt"/>
              </a:rPr>
              <a:t>elleőrizhetö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hu-HU" sz="1600" dirty="0" err="1">
                <a:ea typeface="+mn-lt"/>
                <a:cs typeface="+mn-lt"/>
                <a:hlinkClick r:id="rId22"/>
              </a:rPr>
              <a:t>qubit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 létezett 1D </a:t>
            </a:r>
            <a:r>
              <a:rPr lang="hu-HU" sz="1600" dirty="0" err="1">
                <a:ea typeface="+mn-lt"/>
                <a:cs typeface="+mn-lt"/>
                <a:hlinkClick r:id="rId23"/>
              </a:rPr>
              <a:t>array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,</a:t>
            </a:r>
            <a:r>
              <a:rPr lang="hu-HU" sz="1600" baseline="30000" dirty="0">
                <a:ea typeface="+mn-lt"/>
                <a:cs typeface="+mn-lt"/>
                <a:hlinkClick r:id="rId24"/>
              </a:rPr>
              <a:t>[8]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  és  16 2D elrendezésben.</a:t>
            </a:r>
            <a:r>
              <a:rPr lang="hu-HU" sz="1600" baseline="30000" dirty="0">
                <a:ea typeface="+mn-lt"/>
                <a:cs typeface="+mn-lt"/>
                <a:hlinkClick r:id="rId12"/>
              </a:rPr>
              <a:t>[3]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  2019 októberében a </a:t>
            </a:r>
            <a:r>
              <a:rPr lang="hu-HU" sz="1600" dirty="0">
                <a:ea typeface="+mn-lt"/>
                <a:cs typeface="+mn-lt"/>
                <a:hlinkClick r:id="rId25"/>
              </a:rPr>
              <a:t>Martinis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 cégcsoport megállapodott a </a:t>
            </a:r>
            <a:r>
              <a:rPr lang="hu-HU" sz="1600" dirty="0">
                <a:ea typeface="+mn-lt"/>
                <a:cs typeface="+mn-lt"/>
                <a:hlinkClick r:id="rId9"/>
              </a:rPr>
              <a:t>Google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-</a:t>
            </a:r>
            <a:r>
              <a:rPr lang="hu-HU" sz="1600" dirty="0" err="1">
                <a:solidFill>
                  <a:srgbClr val="202122"/>
                </a:solidFill>
                <a:ea typeface="+mn-lt"/>
                <a:cs typeface="+mn-lt"/>
              </a:rPr>
              <a:t>val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, hogy elérik a </a:t>
            </a:r>
            <a:r>
              <a:rPr lang="hu-HU" sz="1600" dirty="0" err="1">
                <a:ea typeface="+mn-lt"/>
                <a:cs typeface="+mn-lt"/>
                <a:hlinkClick r:id="rId26"/>
              </a:rPr>
              <a:t>quantum</a:t>
            </a:r>
            <a:r>
              <a:rPr lang="hu-HU" sz="1600" dirty="0">
                <a:ea typeface="+mn-lt"/>
                <a:cs typeface="+mn-lt"/>
                <a:hlinkClick r:id="rId26"/>
              </a:rPr>
              <a:t> fölényt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 egy 53 </a:t>
            </a:r>
            <a:r>
              <a:rPr lang="hu-HU" sz="1600" dirty="0" err="1">
                <a:solidFill>
                  <a:srgbClr val="202122"/>
                </a:solidFill>
                <a:ea typeface="+mn-lt"/>
                <a:cs typeface="+mn-lt"/>
              </a:rPr>
              <a:t>Qbites</a:t>
            </a:r>
            <a:r>
              <a:rPr lang="hu-HU" sz="1600" dirty="0">
                <a:solidFill>
                  <a:srgbClr val="202122"/>
                </a:solidFill>
                <a:ea typeface="+mn-lt"/>
                <a:cs typeface="+mn-lt"/>
              </a:rPr>
              <a:t> Szupravezető architektúrával.</a:t>
            </a:r>
            <a:r>
              <a:rPr lang="hu-HU" sz="1600" baseline="30000" dirty="0">
                <a:ea typeface="+mn-lt"/>
                <a:cs typeface="+mn-lt"/>
                <a:hlinkClick r:id="rId27"/>
              </a:rPr>
              <a:t>[9]</a:t>
            </a:r>
            <a:endParaRPr lang="hu-HU" sz="1600" dirty="0">
              <a:cs typeface="Arial"/>
            </a:endParaRPr>
          </a:p>
          <a:p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A használt szupravezető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quantum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áramöreik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az un. </a:t>
            </a:r>
            <a:r>
              <a:rPr lang="hu-HU" sz="1200" b="1" dirty="0" err="1">
                <a:ea typeface="+mn-lt"/>
                <a:cs typeface="+mn-lt"/>
                <a:hlinkClick r:id="rId28"/>
              </a:rPr>
              <a:t>Josephson</a:t>
            </a:r>
            <a:r>
              <a:rPr lang="hu-HU" sz="1200" b="1" dirty="0">
                <a:ea typeface="+mn-lt"/>
                <a:cs typeface="+mn-lt"/>
                <a:hlinkClick r:id="rId28"/>
              </a:rPr>
              <a:t> kapcsolók</a:t>
            </a:r>
            <a:r>
              <a:rPr lang="hu-HU" sz="1200" dirty="0">
                <a:ea typeface="+mn-lt"/>
                <a:cs typeface="+mn-lt"/>
                <a:hlinkClick r:id="rId28"/>
              </a:rPr>
              <a:t> 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voltak (olyan </a:t>
            </a:r>
            <a:r>
              <a:rPr lang="hu-HU" sz="1200" dirty="0" err="1">
                <a:ea typeface="+mn-lt"/>
                <a:cs typeface="+mn-lt"/>
                <a:hlinkClick r:id="rId29"/>
              </a:rPr>
              <a:t>electronikai</a:t>
            </a:r>
            <a:r>
              <a:rPr lang="hu-HU" sz="1200" dirty="0">
                <a:ea typeface="+mn-lt"/>
                <a:cs typeface="+mn-lt"/>
                <a:hlinkClick r:id="rId29"/>
              </a:rPr>
              <a:t> elemek</a:t>
            </a:r>
            <a:r>
              <a:rPr lang="hu-HU" sz="1200" dirty="0">
                <a:solidFill>
                  <a:srgbClr val="000000"/>
                </a:solidFill>
                <a:ea typeface="+mn-lt"/>
                <a:cs typeface="+mn-lt"/>
              </a:rPr>
              <a:t>,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 amelyek csak szupravezető állapotban léteznek és </a:t>
            </a:r>
            <a:r>
              <a:rPr lang="hu-HU" sz="1200" dirty="0" err="1">
                <a:ea typeface="+mn-lt"/>
                <a:cs typeface="+mn-lt"/>
                <a:hlinkClick r:id="rId30"/>
              </a:rPr>
              <a:t>normal</a:t>
            </a:r>
            <a:r>
              <a:rPr lang="hu-HU" sz="1200" dirty="0">
                <a:ea typeface="+mn-lt"/>
                <a:cs typeface="+mn-lt"/>
                <a:hlinkClick r:id="rId30"/>
              </a:rPr>
              <a:t> vezetőként </a:t>
            </a:r>
            <a:r>
              <a:rPr lang="hu-HU" sz="1200" dirty="0">
                <a:ea typeface="+mn-lt"/>
                <a:cs typeface="+mn-lt"/>
              </a:rPr>
              <a:t>nem </a:t>
            </a:r>
            <a:r>
              <a:rPr lang="hu-HU" sz="1200" dirty="0">
                <a:solidFill>
                  <a:srgbClr val="000000"/>
                </a:solidFill>
                <a:ea typeface="+mn-lt"/>
                <a:cs typeface="+mn-lt"/>
              </a:rPr>
              <a:t>– ez esetben mindkét oldalon néhány atomos vékonyréteg, köztük 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egy </a:t>
            </a:r>
            <a:r>
              <a:rPr lang="hu-HU" sz="1200" dirty="0" err="1">
                <a:ea typeface="+mn-lt"/>
                <a:cs typeface="+mn-lt"/>
                <a:hlinkClick r:id="rId31"/>
              </a:rPr>
              <a:t>insulator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 anyaggal). Ezek az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anyogok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rendre un. </a:t>
            </a:r>
            <a:r>
              <a:rPr lang="hu-HU" sz="1200" dirty="0">
                <a:ea typeface="+mn-lt"/>
                <a:cs typeface="+mn-lt"/>
                <a:hlinkClick r:id="rId32"/>
              </a:rPr>
              <a:t>árnyék-</a:t>
            </a:r>
            <a:r>
              <a:rPr lang="hu-HU" sz="1200" dirty="0" err="1">
                <a:ea typeface="+mn-lt"/>
                <a:cs typeface="+mn-lt"/>
                <a:hlinkClick r:id="rId32"/>
              </a:rPr>
              <a:t>párologtatássak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 kerültek felvitelre -- lehetővé téve a </a:t>
            </a:r>
            <a:r>
              <a:rPr lang="hu-HU" sz="1200" dirty="0" err="1">
                <a:ea typeface="+mn-lt"/>
                <a:cs typeface="+mn-lt"/>
                <a:hlinkClick r:id="rId33"/>
              </a:rPr>
              <a:t>Josephson</a:t>
            </a:r>
            <a:r>
              <a:rPr lang="hu-HU" sz="1200" dirty="0">
                <a:ea typeface="+mn-lt"/>
                <a:cs typeface="+mn-lt"/>
                <a:hlinkClick r:id="rId33"/>
              </a:rPr>
              <a:t> </a:t>
            </a:r>
            <a:r>
              <a:rPr lang="hu-HU" sz="1200" dirty="0" err="1">
                <a:ea typeface="+mn-lt"/>
                <a:cs typeface="+mn-lt"/>
                <a:hlinkClick r:id="rId33"/>
              </a:rPr>
              <a:t>Effeckt</a:t>
            </a:r>
            <a:r>
              <a:rPr lang="hu-HU" sz="1200" dirty="0" err="1">
                <a:solidFill>
                  <a:srgbClr val="000000"/>
                </a:solidFill>
                <a:ea typeface="+mn-lt"/>
                <a:cs typeface="+mn-lt"/>
              </a:rPr>
              <a:t>us</a:t>
            </a:r>
            <a:r>
              <a:rPr lang="hu-HU" sz="1200" dirty="0">
                <a:solidFill>
                  <a:srgbClr val="000000"/>
                </a:solidFill>
                <a:ea typeface="+mn-lt"/>
                <a:cs typeface="+mn-lt"/>
              </a:rPr>
              <a:t> gyakorlati használatát. A hatásra alapozva </a:t>
            </a:r>
            <a:r>
              <a:rPr lang="hu-HU" sz="1200" dirty="0" err="1">
                <a:ea typeface="+mn-lt"/>
                <a:cs typeface="+mn-lt"/>
                <a:hlinkClick r:id="rId34"/>
              </a:rPr>
              <a:t>anharmonic</a:t>
            </a:r>
            <a:r>
              <a:rPr lang="hu-HU" sz="1200" dirty="0">
                <a:ea typeface="+mn-lt"/>
                <a:cs typeface="+mn-lt"/>
                <a:hlinkClick r:id="rId34"/>
              </a:rPr>
              <a:t> </a:t>
            </a:r>
            <a:r>
              <a:rPr lang="hu-HU" sz="1200" dirty="0" err="1">
                <a:ea typeface="+mn-lt"/>
                <a:cs typeface="+mn-lt"/>
                <a:hlinkClick r:id="rId34"/>
              </a:rPr>
              <a:t>oszcillator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 -t terveztek </a:t>
            </a:r>
            <a:r>
              <a:rPr lang="hu-HU" sz="1200" dirty="0" err="1">
                <a:solidFill>
                  <a:srgbClr val="202122"/>
                </a:solidFill>
                <a:ea typeface="+mn-lt"/>
                <a:cs typeface="+mn-lt"/>
              </a:rPr>
              <a:t>diszkret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 (</a:t>
            </a:r>
            <a:r>
              <a:rPr lang="hu-HU" sz="1200" dirty="0" err="1">
                <a:solidFill>
                  <a:srgbClr val="000000"/>
                </a:solidFill>
                <a:ea typeface="+mn-lt"/>
                <a:cs typeface="+mn-lt"/>
                <a:hlinkClick r:id="rId35"/>
              </a:rPr>
              <a:t>quantált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) energia szintekkel – ami ellentétes </a:t>
            </a:r>
            <a:r>
              <a:rPr lang="hu-HU" sz="1200" baseline="30000" dirty="0">
                <a:ea typeface="+mn-lt"/>
                <a:cs typeface="+mn-lt"/>
                <a:hlinkClick r:id="rId8"/>
              </a:rPr>
              <a:t>1]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 a </a:t>
            </a:r>
            <a:r>
              <a:rPr lang="hu-HU" sz="1200" dirty="0" err="1">
                <a:ea typeface="+mn-lt"/>
                <a:cs typeface="+mn-lt"/>
                <a:hlinkClick r:id="rId36"/>
              </a:rPr>
              <a:t>quantum</a:t>
            </a:r>
            <a:r>
              <a:rPr lang="hu-HU" sz="1200" dirty="0">
                <a:ea typeface="+mn-lt"/>
                <a:cs typeface="+mn-lt"/>
                <a:hlinkClick r:id="rId36"/>
              </a:rPr>
              <a:t> harmonikus</a:t>
            </a:r>
            <a:r>
              <a:rPr lang="hu-HU" sz="1200" dirty="0">
                <a:solidFill>
                  <a:srgbClr val="000000"/>
                </a:solidFill>
                <a:ea typeface="+mn-lt"/>
                <a:cs typeface="+mn-lt"/>
                <a:hlinkClick r:id="rId36"/>
              </a:rPr>
              <a:t> </a:t>
            </a:r>
            <a:r>
              <a:rPr lang="hu-HU" sz="1200" dirty="0">
                <a:ea typeface="+mn-lt"/>
                <a:cs typeface="+mn-lt"/>
                <a:hlinkClick r:id="rId36"/>
              </a:rPr>
              <a:t> oszcillátorok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 lehetőségeivel (ti. azoknak nincs meg a </a:t>
            </a:r>
            <a:r>
              <a:rPr lang="hu-HU" sz="1200" i="1" dirty="0">
                <a:solidFill>
                  <a:srgbClr val="202122"/>
                </a:solidFill>
                <a:ea typeface="+mn-lt"/>
                <a:cs typeface="+mn-lt"/>
              </a:rPr>
              <a:t>két frekvencia váltogatási képessége és így </a:t>
            </a:r>
            <a:r>
              <a:rPr lang="hu-HU" sz="1200" i="1" dirty="0" err="1">
                <a:solidFill>
                  <a:srgbClr val="202122"/>
                </a:solidFill>
                <a:ea typeface="+mn-lt"/>
                <a:cs typeface="+mn-lt"/>
              </a:rPr>
              <a:t>Qbitként</a:t>
            </a:r>
            <a:r>
              <a:rPr lang="hu-HU" sz="1200" i="1" dirty="0">
                <a:solidFill>
                  <a:srgbClr val="202122"/>
                </a:solidFill>
                <a:ea typeface="+mn-lt"/>
                <a:cs typeface="+mn-lt"/>
              </a:rPr>
              <a:t> sem használhatók)</a:t>
            </a:r>
            <a:r>
              <a:rPr lang="hu-HU" sz="1200" dirty="0">
                <a:solidFill>
                  <a:srgbClr val="202122"/>
                </a:solidFill>
                <a:ea typeface="+mn-lt"/>
                <a:cs typeface="+mn-lt"/>
              </a:rPr>
              <a:t>.</a:t>
            </a:r>
            <a:endParaRPr lang="hu-HU" sz="1200" dirty="0">
              <a:cs typeface="Arial"/>
            </a:endParaRPr>
          </a:p>
        </p:txBody>
      </p:sp>
      <p:pic>
        <p:nvPicPr>
          <p:cNvPr id="6" name="Kép 5" descr="A képen szöveg, képernyőkép, diagram, Betűtípus látható&#10;&#10;Automatikusan generált leírás">
            <a:extLst>
              <a:ext uri="{FF2B5EF4-FFF2-40B4-BE49-F238E27FC236}">
                <a16:creationId xmlns:a16="http://schemas.microsoft.com/office/drawing/2014/main" id="{D1D9623D-8FE7-BB74-4C1F-7D47A8C1535B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242683" y="1407629"/>
            <a:ext cx="1736700" cy="4412389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9577FF1-C41D-5FB7-C04C-8D85CA16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2F90A-BD5F-4E5C-97BE-E91B868E3EFB}" type="slidenum">
              <a:rPr lang="en-GB" altLang="hu-HU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5751108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12676</Words>
  <Application>Microsoft Office PowerPoint</Application>
  <PresentationFormat>Diavetítés a képernyőre (4:3 oldalarány)</PresentationFormat>
  <Paragraphs>915</Paragraphs>
  <Slides>53</Slides>
  <Notes>53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53</vt:i4>
      </vt:variant>
    </vt:vector>
  </HeadingPairs>
  <TitlesOfParts>
    <vt:vector size="65" baseType="lpstr">
      <vt:lpstr>Aptos</vt:lpstr>
      <vt:lpstr>Arial</vt:lpstr>
      <vt:lpstr>Arial Black</vt:lpstr>
      <vt:lpstr>Arial Black ,sans-serif</vt:lpstr>
      <vt:lpstr>Calibri</vt:lpstr>
      <vt:lpstr>Calibri Light</vt:lpstr>
      <vt:lpstr>MS Shell Dlg 2</vt:lpstr>
      <vt:lpstr>Roboto</vt:lpstr>
      <vt:lpstr>Times New Roman</vt:lpstr>
      <vt:lpstr>Wingdings</vt:lpstr>
      <vt:lpstr>YouTube Noto</vt:lpstr>
      <vt:lpstr>Alapértelmezett terv</vt:lpstr>
      <vt:lpstr>QUANTUM informatika  (mit ígér a Quantum fölény?)</vt:lpstr>
      <vt:lpstr>TARTALOM _______________________________________________ASSOCIATOR___</vt:lpstr>
      <vt:lpstr>1/1 Miért Informatika és nem Quantum Computer ______________________________________________ASSOCIATOR___</vt:lpstr>
      <vt:lpstr>TARTALOM _______________________________________________ASSOCIATOR___</vt:lpstr>
      <vt:lpstr>2/1 A klasszikus tér-idő szemlélet (eredményei és következményei) ______________________________________________ASSOCIATOR___</vt:lpstr>
      <vt:lpstr>2/2 Meddig jutottak a „klasszikusok”?: -- Az általános relativitás elméletig – messzire, de nem eléggé! ______________________________________________ASSOCIATOR___</vt:lpstr>
      <vt:lpstr>2/3 Qbit, Quantum állapot, Quantum összefonódás (Egy alapvetően új szemlélet KELL!) ______________________________________________ASSOCIATOR___</vt:lpstr>
      <vt:lpstr>2/4 Qbit, Quantum állapotok, Quantum összefonódás (Az alapvetően új szemlélet kifejeződései) ______________________________________________ASSOCIATOR___</vt:lpstr>
      <vt:lpstr>2/5 Qbit Tipus1: Szimulált atom  (Szupravezető anharmónikus rezgőkör) ______________________________________________ASSOCIATOR___</vt:lpstr>
      <vt:lpstr>2/3 Qbit Tipus2: Ion Csapda ______________________________________________ASSOCIATOR___</vt:lpstr>
      <vt:lpstr>2/4 Solvay konferenciák (1-5) 1927 Brüsszel (30/17) (Electrons and photons) ____________________________________________ASSOCIATOR___</vt:lpstr>
      <vt:lpstr>2/5 az első PhysComp Konferencia 1980 Feymann Általános Quantum Computer Koncepció 1982  ____________________________________________ASSOCIATOR___</vt:lpstr>
      <vt:lpstr>2/6 A  ψ Állapotfüggvény  és  KÜLÖNÖS tulajdonságai  ____________________________________________ASSOCIATOR___</vt:lpstr>
      <vt:lpstr>TARTALOM _______________________________________________ASSOCIATOR___</vt:lpstr>
      <vt:lpstr>3/1 Előkép: Turing-gép ______________________________________________ASSOCIATOR___</vt:lpstr>
      <vt:lpstr>3/2 Előkép: Analóg gép ____________________________________________________ASSOCIATOR___</vt:lpstr>
      <vt:lpstr>3/3 Elvi séma: a Quantum Computer áll (1) ____________________________________________________ASSOCIATOR___</vt:lpstr>
      <vt:lpstr>3/4 Elvi séma: Quantum Computer (2) ____________________________________________________ASSOCIATOR___</vt:lpstr>
      <vt:lpstr>3/5 Gakorlati séma: Quantum Computer (3) ____________________________________________________ASSOCIATOR___</vt:lpstr>
      <vt:lpstr>3/6 A Quantum Informatikai  Eszközök fejlődéstörténete ____________________________________________________ASSOCIATOR___</vt:lpstr>
      <vt:lpstr>3/7 A Quantum Számítástechnika   kialakulása 1 ____________________________________________________ASSOCIATOR___</vt:lpstr>
      <vt:lpstr>3/8 A Quantum Számítástechnika   kialakulása 2 ____________________________________________________ASSOCIATOR___</vt:lpstr>
      <vt:lpstr>3/9 A Quantum Informatikai  Eszközök fejlődési perspektívái ____________________________________________________ASSOCIATOR___</vt:lpstr>
      <vt:lpstr>3/11 A Quantum Hype jelenségek 1 Cégalapítási és eszközfejlesztési "őrület" ____________________________________________________ASSOCIATOR___</vt:lpstr>
      <vt:lpstr>3/12 A Quantum Hype jelenségek 2  … és a „Bukszák” megnyílnak ____________________________________________________ASSOCIATOR___</vt:lpstr>
      <vt:lpstr>3/13 Hírek Quantum Hype időszakból  Egy kínai példa (Ellenőrzendő!) ____________________________________________________ASSOCIATOR___</vt:lpstr>
      <vt:lpstr>TARTALOM _______________________________________________ASSOCIATOR___</vt:lpstr>
      <vt:lpstr>4/1 1-4 fejlődési szakaszok A Quantum Informatika  rövid története ____________________________________________________ASSOCIATOR___</vt:lpstr>
      <vt:lpstr> 4/2 A Quantum Informatikai  hatékonyság (Működőképesség µs) ____________________________________________________ASSOCIATOR___</vt:lpstr>
      <vt:lpstr>4/3  A Quantum Informatikai  hatékonyság (Quantum kapuk száma) ____________________________________________________ASSOCIATOR___</vt:lpstr>
      <vt:lpstr> 4.4 A Quantum Informatikai hatékonyság  (Kiolvasási hiba arányok kapu típusomként) ____________________________________________________ASSOCIATOR___</vt:lpstr>
      <vt:lpstr>4/5  Quantum Kapuk &amp; Áramkörök (illetve grafikáik) ____________________________________________________ASSOCIATOR___</vt:lpstr>
      <vt:lpstr>4/6 A Quantum gép tervezés DiVincenso kritériumai  ____________________________________________________________ASSOCIATOR___</vt:lpstr>
      <vt:lpstr> 4/7 Quantum programozás - Q-nyelvek ____________________________________________________ASSOCIATOR___</vt:lpstr>
      <vt:lpstr>4.9 A Quantum Computing gondok  (valószínű) elméleti háttere: az egységes térelmélet hiánya ______________________________________________________________________ASSOCIATOR___</vt:lpstr>
      <vt:lpstr>TARTALOM _______________________________________________ASSOCIATOR___</vt:lpstr>
      <vt:lpstr>5/1 A Kvantum fölény/előny értelmezése _______________________________________________ASSOCIATOR___</vt:lpstr>
      <vt:lpstr>5/2 A Kvantum fölény Katonai stratégiai érvényesítése (ábránd) (JADC2 – Joint All Domain Computing2 (C4ISR)) _______________________________________________ASSOCIATOR___</vt:lpstr>
      <vt:lpstr>5/?  Kvantum számítógépek katonai alkalmazásai (tervek, kezde.) Overview of Quantum Warfare (Source: Quantum Phi) _______________________________________________ASSOCIATOR___</vt:lpstr>
      <vt:lpstr>5/3 A Kvantum fölény más alkalmazási területei (tervezetek) _______________________________________________ASSOCIATOR___</vt:lpstr>
      <vt:lpstr>TARTALOM _______________________________________________ASSOCIATOR___</vt:lpstr>
      <vt:lpstr>6/1 A legfontosabb Kvantum Algoritmikusok (Idővonal) _______________________________________________ASSOCIATOR___ </vt:lpstr>
      <vt:lpstr>6/2 A legfontosabb Kvantum Algoritmikusok  (Tételesen a lényeg) _______________________________________________ASSOCIATOR___ </vt:lpstr>
      <vt:lpstr>6/? Kvantum Algoritmikus érdekességek _______________________________________________ASSOCIATOR___</vt:lpstr>
      <vt:lpstr>TARTALOM _______________________________________________ASSOCIATOR___</vt:lpstr>
      <vt:lpstr>Kvantum INFORMATIKA fogalomtár  TÁRGYKÖRÖK (Fogalmi blokkok) _______________________________________________ASSOCIATOR___</vt:lpstr>
      <vt:lpstr>Kvantum INFORMATIKA fogalomtár  Quantum Computing _______________________________________________ASSOCIATOR___</vt:lpstr>
      <vt:lpstr>Kvantum INFORMATIKA fogalomtár  Quantum szoftver  _______________________________________________ASSOCIATOR___</vt:lpstr>
      <vt:lpstr>Kvantum INFORMATIKA fogalomtár  A Quantum Szoftverek fejlesztési ciklusa ______________________________________________ASSOCIATOR___</vt:lpstr>
      <vt:lpstr>Kvantum INFORMATIKA fogalomtár  A Quantum kriptográfia kihívásai ______________________________________________ASSOCIATOR___</vt:lpstr>
      <vt:lpstr>Kvantum INFORMATIKA fogalomtár  A "Post Quantum Cryptography" protokollok ______________________________________________ASSOCIATOR___</vt:lpstr>
      <vt:lpstr>PowerPoint-bemutató</vt:lpstr>
      <vt:lpstr>4.8 A Quantum Informatikát felváltja   Quantum számítógép korszak ________________________________________ASSOCIATOR___</vt:lpstr>
    </vt:vector>
  </TitlesOfParts>
  <Company>ASSOCIATOR Kft.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Presentáció minta</dc:title>
  <dc:creator>Lőrincz Dr István</dc:creator>
  <cp:lastModifiedBy>Lorincz Dr. Istvan</cp:lastModifiedBy>
  <cp:revision>10</cp:revision>
  <dcterms:created xsi:type="dcterms:W3CDTF">2009-01-19T18:05:36Z</dcterms:created>
  <dcterms:modified xsi:type="dcterms:W3CDTF">2024-07-11T09:20:49Z</dcterms:modified>
</cp:coreProperties>
</file>